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imo" panose="020B0604020202020204" charset="0"/>
      <p:regular r:id="rId35"/>
    </p:embeddedFont>
    <p:embeddedFont>
      <p:font typeface="Calibri" panose="020F0502020204030204" pitchFamily="34" charset="0"/>
      <p:regular r:id="rId36"/>
      <p:bold r:id="rId37"/>
      <p:italic r:id="rId38"/>
      <p:boldItalic r:id="rId39"/>
    </p:embeddedFont>
    <p:embeddedFont>
      <p:font typeface="Childos Arabic SemiBold" panose="020B0604020202020204" charset="-78"/>
      <p:regular r:id="rId40"/>
    </p:embeddedFont>
    <p:embeddedFont>
      <p:font typeface="Faustina Regular" panose="020B0604020202020204" charset="0"/>
      <p:regular r:id="rId41"/>
    </p:embeddedFont>
    <p:embeddedFont>
      <p:font typeface="Faustina SemiBold" panose="020B0604020202020204" charset="0"/>
      <p:regular r:id="rId42"/>
    </p:embeddedFont>
    <p:embeddedFont>
      <p:font typeface="Faustina SemiBold Bold" panose="020B0604020202020204" charset="0"/>
      <p:regular r:id="rId43"/>
    </p:embeddedFont>
    <p:embeddedFont>
      <p:font typeface="Finger Paint" panose="020B0604020202020204" charset="0"/>
      <p:regular r:id="rId44"/>
    </p:embeddedFont>
    <p:embeddedFont>
      <p:font typeface="Lato" panose="020F0502020204030203" pitchFamily="34" charset="0"/>
      <p:regular r:id="rId45"/>
      <p:bold r:id="rId46"/>
      <p:italic r:id="rId47"/>
      <p:boldItalic r:id="rId48"/>
    </p:embeddedFont>
    <p:embeddedFont>
      <p:font typeface="Lato Bold" panose="020F0502020204030203" charset="0"/>
      <p:regular r:id="rId49"/>
    </p:embeddedFont>
    <p:embeddedFont>
      <p:font typeface="Lato Bold Italics" panose="020B0604020202020204" charset="0"/>
      <p:regular r:id="rId50"/>
    </p:embeddedFont>
    <p:embeddedFont>
      <p:font typeface="Muli Bold" panose="020B0604020202020204" charset="0"/>
      <p:regular r:id="rId51"/>
    </p:embeddedFont>
    <p:embeddedFont>
      <p:font typeface="Muli Regular" panose="020B0604020202020204" charset="0"/>
      <p:regular r:id="rId52"/>
    </p:embeddedFont>
    <p:embeddedFont>
      <p:font typeface="Muli Regular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E28958-8B78-B79E-25E5-DD45DC4ACE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E84C7-090B-E617-83D7-E4136D9841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381ECA-1C5F-4B1C-A3C4-2386AD2BA2F1}" type="datetimeFigureOut">
              <a:rPr lang="en-US" smtClean="0"/>
              <a:t>1/1/2023</a:t>
            </a:fld>
            <a:endParaRPr lang="en-US"/>
          </a:p>
        </p:txBody>
      </p:sp>
      <p:sp>
        <p:nvSpPr>
          <p:cNvPr id="4" name="Footer Placeholder 3">
            <a:extLst>
              <a:ext uri="{FF2B5EF4-FFF2-40B4-BE49-F238E27FC236}">
                <a16:creationId xmlns:a16="http://schemas.microsoft.com/office/drawing/2014/main" id="{8F5E0489-5FFE-7001-2047-D7053BDBF2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E382AB-33B7-0241-7CAF-DEF1E366AE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B952FE-6A9A-48A9-B2DB-028BC1CD9A92}" type="slidenum">
              <a:rPr lang="en-US" smtClean="0"/>
              <a:t>‹#›</a:t>
            </a:fld>
            <a:endParaRPr lang="en-US"/>
          </a:p>
        </p:txBody>
      </p:sp>
    </p:spTree>
    <p:extLst>
      <p:ext uri="{BB962C8B-B14F-4D97-AF65-F5344CB8AC3E}">
        <p14:creationId xmlns:p14="http://schemas.microsoft.com/office/powerpoint/2010/main" val="24739756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epochs (số lần lặp cho việc đào tạo ở server), num_users (số lượng client tham gia: K), frac (số client tham gia mỗi vòng lặp ở server: C), local_ep (số vòng lặp ở client: E), local_bs (kích thước các lô dữ liệu ở client), lr (tốc độ học tập, bước nhảy) và các tham số khác liên quan đến mô hình.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đảm bảo thực hiện tốt nhiệm vụ cuối cùng của mô hình học máy trung tâm, học liên kết dựa trên một quy trình lặp đi lặp lại được chia thành một tập hợp nguyên tử của các tương tác giữa máy khách và máy chủ được gọi là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Phân phối giống hệt nhau không độc lập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Một loại của Gradient Descent. Trong SGD, một hoặc một vài mẫu được chọn ngẫu nhiên thay vì toàn bộ tập dữ liệu cho mỗi lần lặp cập nhật tham số, điều này giúp giảm khối lượng dữ liệu và số lần cần tính toán ở mỗi vòng lặp của thuật toán</a:t>
            </a:r>
          </a:p>
          <a:p>
            <a:r>
              <a:rPr lang="en-US"/>
              <a:t>+ Vì chỉ có một mẫu từ tập dữ liệu được chọn ngẫu nhiên cho mỗi lần lặp, nên các cập nhật mà thuật toán thực hiện để đến cực tiểu thường biến động hơn so với thuật toán Batch- Gradient Descent </a:t>
            </a:r>
          </a:p>
          <a:p>
            <a:r>
              <a:rPr lang="en-US"/>
              <a:t>=============</a:t>
            </a:r>
          </a:p>
          <a:p>
            <a:endParaRPr lang="en-US"/>
          </a:p>
          <a:p>
            <a:r>
              <a:rPr lang="en-US"/>
              <a:t>+ Gradient Descent  là một thuật toán tối ưu hóa lặp đi lặp lại được sử dụng để tìm giá trị cực tiểu của một hàm đã cho. Phương pháp này thường được sử dụng trong học máy (ML) và học sâu (DL) để giảm thiểu hàm chi phí/tổn thất.</a:t>
            </a:r>
          </a:p>
          <a:p>
            <a:r>
              <a:rPr lang="en-US"/>
              <a:t>+ Điểm xuất phát là một điểm tùy ý để chúng ta đánh giá hiệu quả công việc. Từ điểm xuất phát đó, ta sẽ tìm được đạo hàm (hay hệ số góc), từ đó có thể dùng tiếp tuyến để quan sát độ dốc của hệ số góc. Độ dốc sẽ Thông báo các cập nhật cho các tham số, Độ dốc tại điểm bắt đầu sẽ dốc hơn, nhưng khi các tham số mới được tạo ra, độ dốc sẽ giảm dần cho đến khi đạt đến điểm thấp nhất trên đường cong, được gọi là điểm hội tụ.</a:t>
            </a:r>
          </a:p>
          <a:p>
            <a:r>
              <a:rPr lang="en-US"/>
              <a:t>+ Tốc độ học tập η (eta): là kích thước của các bước được thực hiện để đạt đến mức tối thiểu. Tỷ lệ học tập lớn hơn làm cho thuật toán đi xuống dốc rất nhiều và nó có thể vượt qua điểm tối thiểu để bỏ lỡ nó. Vì vậy, luôn luôn tốt khi giữ tỷ lệ học tập thấp, ví dụ là 0,01.</a:t>
            </a:r>
          </a:p>
          <a:p>
            <a:r>
              <a:rPr lang="en-US"/>
              <a:t>+ Công thức: các tham số cần tối ưu hóa sẽ được tính bằng các tham số hiện tại trừ cho eta (tốc độ học) nhân với hàm mất chi phí</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FedAvg hay còn gọi là thuật toán tính trung bình liên kết. Ý tưởng chính đằng sau FedAvg là thực hiện một số lượng lớn các cập nhật cục bộ trong các máy khách và sau đó lấy trung bình có trọng số đơn giản cho các thông số mô hình cục bộ trên máy chủ. Thuật toán này kết hợp độ dốc ngẫu nhiên (SGD) trên mỗi client với một máy server thực hiện tính trung bình của mô hình</a:t>
            </a:r>
          </a:p>
          <a:p>
            <a:r>
              <a:rPr lang="en-US"/>
              <a:t>===================</a:t>
            </a:r>
          </a:p>
          <a:p>
            <a:r>
              <a:rPr lang="en-US"/>
              <a:t>SERVER</a:t>
            </a:r>
          </a:p>
          <a:p>
            <a:r>
              <a:rPr lang="en-US"/>
              <a:t>+ B1: Khởi tạo tham số ban đầu W0</a:t>
            </a:r>
          </a:p>
          <a:p>
            <a:r>
              <a:rPr lang="en-US"/>
              <a:t>+ B2 Tiến hành lặp</a:t>
            </a:r>
          </a:p>
          <a:p>
            <a:r>
              <a:rPr lang="en-US"/>
              <a:t>- m&lt;- danh sách client tham gia vào quá trình đào tạo thứ t. Danh sách client = chọn ngẫu nhiên  C client từ K. (m phải chứa ít nhất là 1 client) ???????</a:t>
            </a:r>
          </a:p>
          <a:p>
            <a:r>
              <a:rPr lang="en-US"/>
              <a:t>+ B3: St&lt;- chọn ngẫu nhiên tập client từ m ??????</a:t>
            </a:r>
          </a:p>
          <a:p>
            <a:r>
              <a:rPr lang="en-US"/>
              <a:t>+ B4: Với mỗi client thuộc St, thực hiện cập nhật các tham số W hiện tại</a:t>
            </a:r>
          </a:p>
          <a:p>
            <a:r>
              <a:rPr lang="en-US"/>
              <a:t>+B5  Cuối cùng tính trung bình các tham số nhận được từ các client </a:t>
            </a:r>
          </a:p>
          <a:p>
            <a:r>
              <a:rPr lang="en-US"/>
              <a:t>CLIENT</a:t>
            </a:r>
          </a:p>
          <a:p>
            <a:r>
              <a:rPr lang="en-US"/>
              <a:t>+ B1: A&lt;-chia dữ liệu ở client K thành nhiều phần với size là B.</a:t>
            </a:r>
          </a:p>
          <a:p>
            <a:r>
              <a:rPr lang="en-US"/>
              <a:t>+ B2: lặp E lần</a:t>
            </a:r>
          </a:p>
          <a:p>
            <a:r>
              <a:rPr lang="en-US"/>
              <a:t>- Với mỗi tập dữ liệu trong A tính gradient hàm mất mát và thực hiện cập nhật lại tham số</a:t>
            </a:r>
          </a:p>
          <a:p>
            <a:r>
              <a:rPr lang="en-US"/>
              <a:t>+ B3: gửi các tham số đã cập nhật về server</a:t>
            </a:r>
          </a:p>
          <a:p>
            <a:endParaRPr lang="en-US"/>
          </a:p>
          <a:p>
            <a:endParaRPr lang="en-US"/>
          </a:p>
          <a:p>
            <a:r>
              <a:rPr lang="en-US"/>
              <a:t>- Vòng lặp ở server đến khi nào mô hình đạt được hiệu quả hoặc đạt đủ số lần quy định sẽ dừng lại.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Ưu điểm:</a:t>
            </a:r>
          </a:p>
          <a:p>
            <a:r>
              <a:rPr lang="en-US"/>
              <a:t>- Tăng tính bảo mật của dữ liệu. Đáp ứng được các yêu cầu bảo vệ dữ liệu người dùng ngày càng đang được siết chặt.</a:t>
            </a:r>
          </a:p>
          <a:p>
            <a:r>
              <a:rPr lang="en-US"/>
              <a:t>- Tiếp cận thêm được nhiều nguồn dữ liệu của người dùng do bản chất của FL là dữ liệu không di chuyển, mà là mô hình di chuyển.</a:t>
            </a:r>
          </a:p>
          <a:p>
            <a:r>
              <a:rPr lang="en-US"/>
              <a:t>- Cho phép một số bên hợp tác đào tạo mô hình ML để mỗi bên có thể tận dụng mô hình được đào tạo từ nhiều nguồn khác nhau tốt hơn, tốt hơn so với việc chỉ đào tạo trên tập dữ liệu của 1 bên.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Giao tiếp giữa chủ sở hữu dữ liệu cục bộ và máy chủ tổng hợp có thể chậm và không ổn định</a:t>
            </a:r>
          </a:p>
          <a:p>
            <a:r>
              <a:rPr lang="en-US"/>
              <a:t>- Dữ liệu từ những người tham gia khác nhau trong học tập liên kết có thể tuân theo các phân phối không giống nhau và có thể có số lượng mẫu dữ liệu không cân bằng. Khi dữ liệu đào tạo nằm trên thiết bị của người dùng, nên không có cách nào  đánh giá dữ liệu của người tham gia, để đảm bảo nó phù hợp với mô hình.</a:t>
            </a:r>
          </a:p>
          <a:p>
            <a:r>
              <a:rPr lang="en-US"/>
              <a:t>- Ví dụ như các thiết bị di động khả năng tính toán của chúng là có giới hạn nên khi mô hình quá lớn (tính toán quá nhiều) thì khó có thể đáp ứng được</a:t>
            </a:r>
          </a:p>
          <a:p>
            <a:r>
              <a:rPr lang="en-US"/>
              <a:t>- Vì những người tham gia bị phân tán và khó xác thực, một hoặc nhiều người tham gia độc hại gửi các bản cập nhật mô hình hỏng để làm cho mô hình liên kết trở nên xấu đi.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Mục tiêu: Xây dựng mô hình đào tạo dữ liệu kết hợp cách triển khai học liên kết cho tập dữ liệu MNIST để nhận dạng chữ số viết tay.</a:t>
            </a:r>
          </a:p>
          <a:p>
            <a:r>
              <a:rPr lang="en-US"/>
              <a:t>- MNIST là một bộ dữ liệu bao gồm các hình ảnh viết tay được chuẩn hóa và cắt ở giữa. Nó có hơn 60.000 hình ảnh đào tạo và 10.000 hình ảnh thử nghiệm</a:t>
            </a:r>
          </a:p>
          <a:p>
            <a:r>
              <a:rPr lang="en-US"/>
              <a:t>- Convolutional Neural Network (CNN) là một trong những mô hình học sâu được dùng phổ biến nhất để phân tích hình ảnh cho các tác vụ thị giác máy tính. Mô hình tính toán neural này chứa nhiều lớp tích chập. Các lớp tích chập này thực hiện trích xuất các đặc trưng nổi trội của dữ liệu đầu vào, chính từ ưu điểm đó chúng thường được sử dụng để xử lý ảnh và cho thấy sự chính xác rất cao.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A1F707-2C8A-425F-93CE-AFE3BACA8553}" type="datetime1">
              <a:rPr lang="en-US" smtClean="0"/>
              <a:t>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F659ACE-B696-476A-920A-C01DD9085F65}" type="datetime1">
              <a:rPr lang="en-US" smtClean="0"/>
              <a:t>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C39EAD5-64B2-459F-8CA3-FA6AEA00BFFD}" type="datetime1">
              <a:rPr lang="en-US" smtClean="0"/>
              <a:t>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9CA3C25-12BC-4155-B4C5-B499A7663878}" type="datetime1">
              <a:rPr lang="en-US" smtClean="0"/>
              <a:t>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E29BB55-B6E7-47C1-8538-6A2EAF9E0F69}" type="datetime1">
              <a:rPr lang="en-US" smtClean="0"/>
              <a:t>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203205D-8B3A-4290-B4C6-6547AE52A38B}" type="datetime1">
              <a:rPr lang="en-US" smtClean="0"/>
              <a:t>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2F6E21F-37BE-4691-9E03-04E830CE402F}" type="datetime1">
              <a:rPr lang="en-US" smtClean="0"/>
              <a:t>1/1/2023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D5F0F4C-6A9D-4F78-B946-08C25840AB96}" type="datetime1">
              <a:rPr lang="en-US" smtClean="0"/>
              <a:t>1/1/2023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7495826-804B-4C5E-9283-394086AA26D7}" type="datetime1">
              <a:rPr lang="en-US" smtClean="0"/>
              <a:t>1/1/2023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lvl1pPr>
              <a:defRPr sz="3200" b="1">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96D8F43-55AE-4F10-9D9E-C50B80B6A647}" type="datetime1">
              <a:rPr lang="en-US" smtClean="0"/>
              <a:t>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C53CBA3-4114-4A2C-9CB2-97C1ECD2EC71}" type="datetime1">
              <a:rPr lang="en-US" smtClean="0"/>
              <a:t>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7221200" y="9486900"/>
            <a:ext cx="900752" cy="688075"/>
          </a:xfrm>
          <a:prstGeom prst="rect">
            <a:avLst/>
          </a:prstGeom>
        </p:spPr>
        <p:txBody>
          <a:bodyPr vert="horz" lIns="91440" tIns="45720" rIns="91440" bIns="45720" rtlCol="0" anchor="ctr"/>
          <a:lstStyle>
            <a:lvl1pPr algn="r">
              <a:defRPr sz="2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svg"/><Relationship Id="rId7"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40.svg"/><Relationship Id="rId5" Type="http://schemas.openxmlformats.org/officeDocument/2006/relationships/image" Target="../media/image24.sv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7.png"/><Relationship Id="rId5" Type="http://schemas.openxmlformats.org/officeDocument/2006/relationships/image" Target="../media/image23.png"/><Relationship Id="rId10" Type="http://schemas.openxmlformats.org/officeDocument/2006/relationships/image" Target="../media/image36.svg"/><Relationship Id="rId4" Type="http://schemas.openxmlformats.org/officeDocument/2006/relationships/image" Target="../media/image22.svg"/><Relationship Id="rId9" Type="http://schemas.openxmlformats.org/officeDocument/2006/relationships/image" Target="../media/image35.png"/><Relationship Id="rId14"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9.png"/><Relationship Id="rId5" Type="http://schemas.openxmlformats.org/officeDocument/2006/relationships/image" Target="../media/image23.png"/><Relationship Id="rId10" Type="http://schemas.openxmlformats.org/officeDocument/2006/relationships/image" Target="../media/image38.svg"/><Relationship Id="rId4" Type="http://schemas.openxmlformats.org/officeDocument/2006/relationships/image" Target="../media/image2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52.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53.png"/><Relationship Id="rId4" Type="http://schemas.openxmlformats.org/officeDocument/2006/relationships/image" Target="../media/image35.png"/><Relationship Id="rId9" Type="http://schemas.openxmlformats.org/officeDocument/2006/relationships/image" Target="../media/image40.sv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5.png"/><Relationship Id="rId5" Type="http://schemas.openxmlformats.org/officeDocument/2006/relationships/image" Target="../media/image36.sv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40.sv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2.svg"/><Relationship Id="rId7" Type="http://schemas.openxmlformats.org/officeDocument/2006/relationships/image" Target="../media/image5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2.svg"/><Relationship Id="rId7" Type="http://schemas.openxmlformats.org/officeDocument/2006/relationships/image" Target="../media/image5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9.sv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61.svg"/><Relationship Id="rId5" Type="http://schemas.openxmlformats.org/officeDocument/2006/relationships/image" Target="../media/image36.svg"/><Relationship Id="rId10" Type="http://schemas.openxmlformats.org/officeDocument/2006/relationships/image" Target="../media/image60.png"/><Relationship Id="rId4" Type="http://schemas.openxmlformats.org/officeDocument/2006/relationships/image" Target="../media/image35.png"/><Relationship Id="rId9" Type="http://schemas.openxmlformats.org/officeDocument/2006/relationships/image" Target="../media/image4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F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696995" y="1028700"/>
            <a:ext cx="14017411" cy="5111366"/>
            <a:chOff x="0" y="0"/>
            <a:chExt cx="3838090" cy="1399537"/>
          </a:xfrm>
        </p:grpSpPr>
        <p:sp>
          <p:nvSpPr>
            <p:cNvPr id="3" name="Freeform 3"/>
            <p:cNvSpPr/>
            <p:nvPr/>
          </p:nvSpPr>
          <p:spPr>
            <a:xfrm>
              <a:off x="0" y="-1270"/>
              <a:ext cx="3839360" cy="1398267"/>
            </a:xfrm>
            <a:custGeom>
              <a:avLst/>
              <a:gdLst/>
              <a:ahLst/>
              <a:cxnLst/>
              <a:rect l="l" t="t" r="r" b="b"/>
              <a:pathLst>
                <a:path w="3839360" h="1398267">
                  <a:moveTo>
                    <a:pt x="3827930" y="27940"/>
                  </a:moveTo>
                  <a:cubicBezTo>
                    <a:pt x="3819040" y="24130"/>
                    <a:pt x="3810150" y="21590"/>
                    <a:pt x="3801260" y="21590"/>
                  </a:cubicBezTo>
                  <a:cubicBezTo>
                    <a:pt x="3774590" y="20320"/>
                    <a:pt x="3717863" y="20320"/>
                    <a:pt x="3655130" y="17780"/>
                  </a:cubicBezTo>
                  <a:cubicBezTo>
                    <a:pt x="3511742" y="12700"/>
                    <a:pt x="3371340" y="6350"/>
                    <a:pt x="3227952" y="3810"/>
                  </a:cubicBezTo>
                  <a:cubicBezTo>
                    <a:pt x="3111448" y="1270"/>
                    <a:pt x="2997932" y="3810"/>
                    <a:pt x="2881429" y="2540"/>
                  </a:cubicBezTo>
                  <a:cubicBezTo>
                    <a:pt x="2830645" y="2540"/>
                    <a:pt x="2779862" y="0"/>
                    <a:pt x="2729078" y="2540"/>
                  </a:cubicBezTo>
                  <a:cubicBezTo>
                    <a:pt x="2606600" y="10160"/>
                    <a:pt x="2484122" y="11430"/>
                    <a:pt x="2358657" y="8890"/>
                  </a:cubicBezTo>
                  <a:cubicBezTo>
                    <a:pt x="2295925" y="7620"/>
                    <a:pt x="2233192" y="7620"/>
                    <a:pt x="2170460" y="7620"/>
                  </a:cubicBezTo>
                  <a:cubicBezTo>
                    <a:pt x="2056943" y="7620"/>
                    <a:pt x="1943427" y="7620"/>
                    <a:pt x="1829911" y="6350"/>
                  </a:cubicBezTo>
                  <a:cubicBezTo>
                    <a:pt x="1710421" y="5080"/>
                    <a:pt x="533438" y="2540"/>
                    <a:pt x="416935" y="1270"/>
                  </a:cubicBezTo>
                  <a:cubicBezTo>
                    <a:pt x="321342" y="0"/>
                    <a:pt x="228737" y="1270"/>
                    <a:pt x="133144" y="1270"/>
                  </a:cubicBezTo>
                  <a:cubicBezTo>
                    <a:pt x="67425" y="1270"/>
                    <a:pt x="33020" y="3810"/>
                    <a:pt x="5080" y="5080"/>
                  </a:cubicBezTo>
                  <a:cubicBezTo>
                    <a:pt x="3810" y="5080"/>
                    <a:pt x="2540" y="7620"/>
                    <a:pt x="0" y="8890"/>
                  </a:cubicBezTo>
                  <a:cubicBezTo>
                    <a:pt x="1270" y="21590"/>
                    <a:pt x="3810" y="34290"/>
                    <a:pt x="5080" y="46990"/>
                  </a:cubicBezTo>
                  <a:cubicBezTo>
                    <a:pt x="15240" y="107863"/>
                    <a:pt x="16510" y="166045"/>
                    <a:pt x="17780" y="223207"/>
                  </a:cubicBezTo>
                  <a:cubicBezTo>
                    <a:pt x="19050" y="281390"/>
                    <a:pt x="17780" y="339573"/>
                    <a:pt x="16510" y="398777"/>
                  </a:cubicBezTo>
                  <a:cubicBezTo>
                    <a:pt x="15240" y="459001"/>
                    <a:pt x="2540" y="1090846"/>
                    <a:pt x="2540" y="1151070"/>
                  </a:cubicBezTo>
                  <a:cubicBezTo>
                    <a:pt x="2540" y="1210273"/>
                    <a:pt x="1270" y="1269477"/>
                    <a:pt x="0" y="1328681"/>
                  </a:cubicBezTo>
                  <a:cubicBezTo>
                    <a:pt x="0" y="1343657"/>
                    <a:pt x="3810" y="1353817"/>
                    <a:pt x="15240" y="1358897"/>
                  </a:cubicBezTo>
                  <a:cubicBezTo>
                    <a:pt x="22860" y="1362707"/>
                    <a:pt x="31750" y="1365247"/>
                    <a:pt x="40640" y="1366517"/>
                  </a:cubicBezTo>
                  <a:cubicBezTo>
                    <a:pt x="130157" y="1371597"/>
                    <a:pt x="243673" y="1375407"/>
                    <a:pt x="357189" y="1380487"/>
                  </a:cubicBezTo>
                  <a:cubicBezTo>
                    <a:pt x="419922" y="1383027"/>
                    <a:pt x="482654" y="1388107"/>
                    <a:pt x="545387" y="1389377"/>
                  </a:cubicBezTo>
                  <a:cubicBezTo>
                    <a:pt x="649941" y="1391917"/>
                    <a:pt x="1814975" y="1393187"/>
                    <a:pt x="1919529" y="1394457"/>
                  </a:cubicBezTo>
                  <a:cubicBezTo>
                    <a:pt x="1934465" y="1394457"/>
                    <a:pt x="1949402" y="1394457"/>
                    <a:pt x="1964338" y="1394457"/>
                  </a:cubicBezTo>
                  <a:cubicBezTo>
                    <a:pt x="2036033" y="1394457"/>
                    <a:pt x="2110714" y="1393187"/>
                    <a:pt x="2182408" y="1393187"/>
                  </a:cubicBezTo>
                  <a:cubicBezTo>
                    <a:pt x="2266052" y="1393187"/>
                    <a:pt x="2346708" y="1394457"/>
                    <a:pt x="2430351" y="1394457"/>
                  </a:cubicBezTo>
                  <a:cubicBezTo>
                    <a:pt x="2552829" y="1394457"/>
                    <a:pt x="2678295" y="1394457"/>
                    <a:pt x="2800772" y="1394457"/>
                  </a:cubicBezTo>
                  <a:cubicBezTo>
                    <a:pt x="2914289" y="1394457"/>
                    <a:pt x="3027805" y="1395727"/>
                    <a:pt x="3141321" y="1396997"/>
                  </a:cubicBezTo>
                  <a:cubicBezTo>
                    <a:pt x="3192104" y="1396997"/>
                    <a:pt x="3245875" y="1398267"/>
                    <a:pt x="3296658" y="1398267"/>
                  </a:cubicBezTo>
                  <a:cubicBezTo>
                    <a:pt x="3460958" y="1396997"/>
                    <a:pt x="3622270" y="1390647"/>
                    <a:pt x="3778400" y="1390647"/>
                  </a:cubicBezTo>
                  <a:cubicBezTo>
                    <a:pt x="3782210" y="1390647"/>
                    <a:pt x="3787290" y="1388107"/>
                    <a:pt x="3791100" y="1385567"/>
                  </a:cubicBezTo>
                  <a:cubicBezTo>
                    <a:pt x="3796180" y="1381757"/>
                    <a:pt x="3798720" y="1375407"/>
                    <a:pt x="3801260" y="1372867"/>
                  </a:cubicBezTo>
                  <a:cubicBezTo>
                    <a:pt x="3802530" y="1321535"/>
                    <a:pt x="3803800" y="1278664"/>
                    <a:pt x="3805070" y="1235792"/>
                  </a:cubicBezTo>
                  <a:cubicBezTo>
                    <a:pt x="3806340" y="1169443"/>
                    <a:pt x="3816500" y="532495"/>
                    <a:pt x="3817770" y="466146"/>
                  </a:cubicBezTo>
                  <a:cubicBezTo>
                    <a:pt x="3817770" y="426337"/>
                    <a:pt x="3819040" y="386528"/>
                    <a:pt x="3820310" y="346718"/>
                  </a:cubicBezTo>
                  <a:cubicBezTo>
                    <a:pt x="3821580" y="303847"/>
                    <a:pt x="3822850" y="260975"/>
                    <a:pt x="3825390" y="218104"/>
                  </a:cubicBezTo>
                  <a:cubicBezTo>
                    <a:pt x="3826660" y="192585"/>
                    <a:pt x="3826660" y="166045"/>
                    <a:pt x="3831740" y="140527"/>
                  </a:cubicBezTo>
                  <a:cubicBezTo>
                    <a:pt x="3836820" y="109904"/>
                    <a:pt x="3839360" y="80302"/>
                    <a:pt x="3838090" y="44450"/>
                  </a:cubicBezTo>
                  <a:cubicBezTo>
                    <a:pt x="3838090" y="38100"/>
                    <a:pt x="3834280" y="30480"/>
                    <a:pt x="3827930" y="27940"/>
                  </a:cubicBezTo>
                  <a:close/>
                </a:path>
              </a:pathLst>
            </a:custGeom>
            <a:solidFill>
              <a:srgbClr val="72BABD"/>
            </a:solidFill>
          </p:spPr>
        </p:sp>
      </p:grpSp>
      <p:sp>
        <p:nvSpPr>
          <p:cNvPr id="4" name="TextBox 4"/>
          <p:cNvSpPr txBox="1"/>
          <p:nvPr/>
        </p:nvSpPr>
        <p:spPr>
          <a:xfrm>
            <a:off x="3239693" y="1142652"/>
            <a:ext cx="11846713" cy="4883462"/>
          </a:xfrm>
          <a:prstGeom prst="rect">
            <a:avLst/>
          </a:prstGeom>
        </p:spPr>
        <p:txBody>
          <a:bodyPr lIns="0" tIns="0" rIns="0" bIns="0" rtlCol="0" anchor="t">
            <a:spAutoFit/>
          </a:bodyPr>
          <a:lstStyle/>
          <a:p>
            <a:pPr algn="ctr">
              <a:lnSpc>
                <a:spcPts val="12830"/>
              </a:lnSpc>
            </a:pPr>
            <a:r>
              <a:rPr lang="en-US" sz="10692" spc="-320">
                <a:solidFill>
                  <a:srgbClr val="373737"/>
                </a:solidFill>
                <a:latin typeface="Faustina SemiBold"/>
              </a:rPr>
              <a:t>Đề Tài: Tìm hiểu về Federated Learning và ứng dụng</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82393" y="4927410"/>
            <a:ext cx="4424657" cy="293456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58097" y="7062554"/>
            <a:ext cx="2286678" cy="159884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51498" y="7329648"/>
            <a:ext cx="2838102" cy="206194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065" y="2852412"/>
            <a:ext cx="3532232" cy="283324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386636">
            <a:off x="14343435" y="1434111"/>
            <a:ext cx="2285414" cy="59836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050" y="5400996"/>
            <a:ext cx="3170002" cy="3857304"/>
          </a:xfrm>
          <a:prstGeom prst="rect">
            <a:avLst/>
          </a:prstGeom>
        </p:spPr>
      </p:pic>
      <p:pic>
        <p:nvPicPr>
          <p:cNvPr id="11" name="Picture 11"/>
          <p:cNvPicPr>
            <a:picLocks noChangeAspect="1"/>
          </p:cNvPicPr>
          <p:nvPr/>
        </p:nvPicPr>
        <p:blipFill>
          <a:blip r:embed="rId14"/>
          <a:srcRect t="7221"/>
          <a:stretch>
            <a:fillRect/>
          </a:stretch>
        </p:blipFill>
        <p:spPr>
          <a:xfrm>
            <a:off x="15486142" y="0"/>
            <a:ext cx="2838102" cy="2633146"/>
          </a:xfrm>
          <a:prstGeom prst="rect">
            <a:avLst/>
          </a:prstGeom>
        </p:spPr>
      </p:pic>
      <p:pic>
        <p:nvPicPr>
          <p:cNvPr id="12" name="Picture 12"/>
          <p:cNvPicPr>
            <a:picLocks noChangeAspect="1"/>
          </p:cNvPicPr>
          <p:nvPr/>
        </p:nvPicPr>
        <p:blipFill>
          <a:blip r:embed="rId15"/>
          <a:srcRect/>
          <a:stretch>
            <a:fillRect/>
          </a:stretch>
        </p:blipFill>
        <p:spPr>
          <a:xfrm>
            <a:off x="381279" y="0"/>
            <a:ext cx="2253744" cy="2869326"/>
          </a:xfrm>
          <a:prstGeom prst="rect">
            <a:avLst/>
          </a:prstGeom>
        </p:spPr>
      </p:pic>
      <p:sp>
        <p:nvSpPr>
          <p:cNvPr id="13" name="TextBox 13"/>
          <p:cNvSpPr txBox="1"/>
          <p:nvPr/>
        </p:nvSpPr>
        <p:spPr>
          <a:xfrm>
            <a:off x="381279" y="3321495"/>
            <a:ext cx="2807773" cy="1605915"/>
          </a:xfrm>
          <a:prstGeom prst="rect">
            <a:avLst/>
          </a:prstGeom>
        </p:spPr>
        <p:txBody>
          <a:bodyPr lIns="0" tIns="0" rIns="0" bIns="0" rtlCol="0" anchor="t">
            <a:spAutoFit/>
          </a:bodyPr>
          <a:lstStyle/>
          <a:p>
            <a:pPr algn="ctr">
              <a:lnSpc>
                <a:spcPts val="4290"/>
              </a:lnSpc>
            </a:pPr>
            <a:r>
              <a:rPr lang="en-US" sz="3300">
                <a:solidFill>
                  <a:srgbClr val="373737"/>
                </a:solidFill>
                <a:latin typeface="Muli Bold"/>
              </a:rPr>
              <a:t>Tiều Luận Chuyên Ngành</a:t>
            </a:r>
          </a:p>
        </p:txBody>
      </p:sp>
      <p:sp>
        <p:nvSpPr>
          <p:cNvPr id="14" name="TextBox 14"/>
          <p:cNvSpPr txBox="1"/>
          <p:nvPr/>
        </p:nvSpPr>
        <p:spPr>
          <a:xfrm>
            <a:off x="3060494" y="6648863"/>
            <a:ext cx="12205111" cy="1213113"/>
          </a:xfrm>
          <a:prstGeom prst="rect">
            <a:avLst/>
          </a:prstGeom>
        </p:spPr>
        <p:txBody>
          <a:bodyPr lIns="0" tIns="0" rIns="0" bIns="0" rtlCol="0" anchor="t">
            <a:spAutoFit/>
          </a:bodyPr>
          <a:lstStyle/>
          <a:p>
            <a:pPr>
              <a:lnSpc>
                <a:spcPts val="4776"/>
              </a:lnSpc>
            </a:pPr>
            <a:r>
              <a:rPr lang="en-US" sz="3980" spc="-119">
                <a:solidFill>
                  <a:srgbClr val="373737"/>
                </a:solidFill>
                <a:latin typeface="Faustina SemiBold"/>
              </a:rPr>
              <a:t>SVTH:        Nguyễn Anh Đắc                  19133020</a:t>
            </a:r>
          </a:p>
          <a:p>
            <a:pPr>
              <a:lnSpc>
                <a:spcPts val="4776"/>
              </a:lnSpc>
            </a:pPr>
            <a:r>
              <a:rPr lang="en-US" sz="3980" spc="-119">
                <a:solidFill>
                  <a:srgbClr val="373737"/>
                </a:solidFill>
                <a:latin typeface="Faustina SemiBold"/>
              </a:rPr>
              <a:t>                         Nguyễn Thanh Tân Kỷ    19133031</a:t>
            </a:r>
          </a:p>
        </p:txBody>
      </p:sp>
      <p:sp>
        <p:nvSpPr>
          <p:cNvPr id="15" name="TextBox 15"/>
          <p:cNvSpPr txBox="1"/>
          <p:nvPr/>
        </p:nvSpPr>
        <p:spPr>
          <a:xfrm>
            <a:off x="4279854" y="7938739"/>
            <a:ext cx="7150146" cy="747962"/>
          </a:xfrm>
          <a:prstGeom prst="rect">
            <a:avLst/>
          </a:prstGeom>
        </p:spPr>
        <p:txBody>
          <a:bodyPr wrap="square" lIns="0" tIns="0" rIns="0" bIns="0" rtlCol="0" anchor="t">
            <a:spAutoFit/>
          </a:bodyPr>
          <a:lstStyle/>
          <a:p>
            <a:pPr algn="ctr">
              <a:lnSpc>
                <a:spcPts val="6486"/>
              </a:lnSpc>
              <a:spcBef>
                <a:spcPct val="0"/>
              </a:spcBef>
            </a:pPr>
            <a:r>
              <a:rPr lang="en-US" sz="4633" spc="-463" dirty="0">
                <a:solidFill>
                  <a:srgbClr val="373737"/>
                </a:solidFill>
                <a:latin typeface="Faustina Regular"/>
              </a:rPr>
              <a:t>GVHD:       </a:t>
            </a:r>
            <a:r>
              <a:rPr lang="en-US" sz="4633" spc="-463" dirty="0" err="1">
                <a:solidFill>
                  <a:srgbClr val="373737"/>
                </a:solidFill>
                <a:latin typeface="Faustina Regular"/>
              </a:rPr>
              <a:t>Th.s</a:t>
            </a:r>
            <a:r>
              <a:rPr lang="en-US" sz="4633" spc="-463" dirty="0">
                <a:solidFill>
                  <a:srgbClr val="373737"/>
                </a:solidFill>
                <a:latin typeface="Faustina Regular"/>
              </a:rPr>
              <a:t>   </a:t>
            </a:r>
            <a:r>
              <a:rPr lang="en-US" sz="4633" spc="-463" dirty="0" err="1">
                <a:solidFill>
                  <a:srgbClr val="373737"/>
                </a:solidFill>
                <a:latin typeface="Faustina Regular"/>
              </a:rPr>
              <a:t>Quách</a:t>
            </a:r>
            <a:r>
              <a:rPr lang="en-US" sz="4633" spc="-463" dirty="0">
                <a:solidFill>
                  <a:srgbClr val="373737"/>
                </a:solidFill>
                <a:latin typeface="Faustina Regular"/>
              </a:rPr>
              <a:t> </a:t>
            </a:r>
            <a:r>
              <a:rPr lang="en-US" sz="4633" spc="-463" dirty="0" err="1">
                <a:solidFill>
                  <a:srgbClr val="373737"/>
                </a:solidFill>
                <a:latin typeface="Faustina Regular"/>
              </a:rPr>
              <a:t>Đình</a:t>
            </a:r>
            <a:r>
              <a:rPr lang="en-US" sz="4633" spc="-463" dirty="0">
                <a:solidFill>
                  <a:srgbClr val="373737"/>
                </a:solidFill>
                <a:latin typeface="Faustina Regular"/>
              </a:rPr>
              <a:t> </a:t>
            </a:r>
            <a:r>
              <a:rPr lang="en-US" sz="4633" spc="-463" dirty="0" err="1">
                <a:solidFill>
                  <a:srgbClr val="373737"/>
                </a:solidFill>
                <a:latin typeface="Faustina Regular"/>
              </a:rPr>
              <a:t>Hoàng</a:t>
            </a:r>
            <a:endParaRPr lang="en-US" sz="4633" spc="-463" dirty="0">
              <a:solidFill>
                <a:srgbClr val="373737"/>
              </a:solidFill>
              <a:latin typeface="Faustina Regular"/>
            </a:endParaRPr>
          </a:p>
        </p:txBody>
      </p:sp>
      <p:sp>
        <p:nvSpPr>
          <p:cNvPr id="21" name="Slide Number Placeholder 20">
            <a:extLst>
              <a:ext uri="{FF2B5EF4-FFF2-40B4-BE49-F238E27FC236}">
                <a16:creationId xmlns:a16="http://schemas.microsoft.com/office/drawing/2014/main" id="{244CCC50-096B-8919-C23F-0402544532EF}"/>
              </a:ext>
            </a:extLst>
          </p:cNvPr>
          <p:cNvSpPr>
            <a:spLocks noGrp="1"/>
          </p:cNvSpPr>
          <p:nvPr>
            <p:ph type="sldNum" sz="quarter" idx="12"/>
          </p:nvPr>
        </p:nvSpPr>
        <p:spPr/>
        <p:txBody>
          <a:bodyPr/>
          <a:lstStyle/>
          <a:p>
            <a:r>
              <a:rPr lang="en-US"/>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72791" y="8339206"/>
            <a:ext cx="3503636" cy="32106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6893" y="7252477"/>
            <a:ext cx="1775921" cy="2173459"/>
          </a:xfrm>
          <a:prstGeom prst="rect">
            <a:avLst/>
          </a:prstGeom>
        </p:spPr>
      </p:pic>
      <p:pic>
        <p:nvPicPr>
          <p:cNvPr id="4" name="Picture 4"/>
          <p:cNvPicPr>
            <a:picLocks noChangeAspect="1"/>
          </p:cNvPicPr>
          <p:nvPr/>
        </p:nvPicPr>
        <p:blipFill>
          <a:blip r:embed="rId6"/>
          <a:srcRect/>
          <a:stretch>
            <a:fillRect/>
          </a:stretch>
        </p:blipFill>
        <p:spPr>
          <a:xfrm>
            <a:off x="8761266" y="3767206"/>
            <a:ext cx="9212449" cy="4736344"/>
          </a:xfrm>
          <a:prstGeom prst="rect">
            <a:avLst/>
          </a:prstGeom>
        </p:spPr>
      </p:pic>
      <p:sp>
        <p:nvSpPr>
          <p:cNvPr id="5" name="TextBox 5"/>
          <p:cNvSpPr txBox="1"/>
          <p:nvPr/>
        </p:nvSpPr>
        <p:spPr>
          <a:xfrm rot="-132515">
            <a:off x="140286" y="7407973"/>
            <a:ext cx="1192525" cy="115011"/>
          </a:xfrm>
          <a:prstGeom prst="rect">
            <a:avLst/>
          </a:prstGeom>
        </p:spPr>
        <p:txBody>
          <a:bodyPr lIns="0" tIns="0" rIns="0" bIns="0" rtlCol="0" anchor="t">
            <a:spAutoFit/>
          </a:bodyPr>
          <a:lstStyle/>
          <a:p>
            <a:pPr marL="0" lvl="0" indent="0" algn="l">
              <a:lnSpc>
                <a:spcPts val="937"/>
              </a:lnSpc>
              <a:spcBef>
                <a:spcPct val="0"/>
              </a:spcBef>
            </a:pPr>
            <a:r>
              <a:rPr lang="en-US" sz="781">
                <a:solidFill>
                  <a:srgbClr val="373737"/>
                </a:solidFill>
                <a:latin typeface="Faustina Regular"/>
              </a:rPr>
              <a:t>New York 4,496 KILOMET</a:t>
            </a:r>
          </a:p>
        </p:txBody>
      </p:sp>
      <p:sp>
        <p:nvSpPr>
          <p:cNvPr id="6" name="TextBox 6"/>
          <p:cNvSpPr txBox="1"/>
          <p:nvPr/>
        </p:nvSpPr>
        <p:spPr>
          <a:xfrm rot="-132515">
            <a:off x="59691" y="7741202"/>
            <a:ext cx="1120216" cy="138066"/>
          </a:xfrm>
          <a:prstGeom prst="rect">
            <a:avLst/>
          </a:prstGeom>
        </p:spPr>
        <p:txBody>
          <a:bodyPr lIns="0" tIns="0" rIns="0" bIns="0" rtlCol="0" anchor="t">
            <a:spAutoFit/>
          </a:bodyPr>
          <a:lstStyle/>
          <a:p>
            <a:pPr marL="0" lvl="0" indent="0" algn="l">
              <a:lnSpc>
                <a:spcPts val="1022"/>
              </a:lnSpc>
              <a:spcBef>
                <a:spcPct val="0"/>
              </a:spcBef>
            </a:pPr>
            <a:r>
              <a:rPr lang="en-US" sz="852">
                <a:solidFill>
                  <a:srgbClr val="373737"/>
                </a:solidFill>
                <a:latin typeface="Faustina Regular"/>
              </a:rPr>
              <a:t>Sydney 12,073KILOMET</a:t>
            </a:r>
          </a:p>
        </p:txBody>
      </p:sp>
      <p:sp>
        <p:nvSpPr>
          <p:cNvPr id="7" name="TextBox 7"/>
          <p:cNvSpPr txBox="1"/>
          <p:nvPr/>
        </p:nvSpPr>
        <p:spPr>
          <a:xfrm rot="-250791">
            <a:off x="147977" y="8097572"/>
            <a:ext cx="1118275" cy="133507"/>
          </a:xfrm>
          <a:prstGeom prst="rect">
            <a:avLst/>
          </a:prstGeom>
        </p:spPr>
        <p:txBody>
          <a:bodyPr lIns="0" tIns="0" rIns="0" bIns="0" rtlCol="0" anchor="t">
            <a:spAutoFit/>
          </a:bodyPr>
          <a:lstStyle/>
          <a:p>
            <a:pPr marL="0" lvl="0" indent="0" algn="l">
              <a:lnSpc>
                <a:spcPts val="1000"/>
              </a:lnSpc>
              <a:spcBef>
                <a:spcPct val="0"/>
              </a:spcBef>
            </a:pPr>
            <a:r>
              <a:rPr lang="en-US" sz="833">
                <a:solidFill>
                  <a:srgbClr val="373737"/>
                </a:solidFill>
                <a:latin typeface="Faustina Regular"/>
              </a:rPr>
              <a:t>Manila 11,759KILOMET</a:t>
            </a:r>
          </a:p>
        </p:txBody>
      </p:sp>
      <p:sp>
        <p:nvSpPr>
          <p:cNvPr id="8" name="TextBox 8"/>
          <p:cNvSpPr txBox="1"/>
          <p:nvPr/>
        </p:nvSpPr>
        <p:spPr>
          <a:xfrm rot="564164">
            <a:off x="211616" y="8542736"/>
            <a:ext cx="975116" cy="134444"/>
          </a:xfrm>
          <a:prstGeom prst="rect">
            <a:avLst/>
          </a:prstGeom>
        </p:spPr>
        <p:txBody>
          <a:bodyPr lIns="0" tIns="0" rIns="0" bIns="0" rtlCol="0" anchor="t">
            <a:spAutoFit/>
          </a:bodyPr>
          <a:lstStyle/>
          <a:p>
            <a:pPr marL="0" lvl="0" indent="0" algn="l">
              <a:lnSpc>
                <a:spcPts val="1018"/>
              </a:lnSpc>
              <a:spcBef>
                <a:spcPct val="0"/>
              </a:spcBef>
            </a:pPr>
            <a:r>
              <a:rPr lang="en-US" sz="848">
                <a:solidFill>
                  <a:srgbClr val="373737"/>
                </a:solidFill>
                <a:latin typeface="Faustina Regular"/>
              </a:rPr>
              <a:t>Paris 9088KILOMET</a:t>
            </a:r>
          </a:p>
        </p:txBody>
      </p:sp>
      <p:sp>
        <p:nvSpPr>
          <p:cNvPr id="9" name="TextBox 9"/>
          <p:cNvSpPr txBox="1"/>
          <p:nvPr/>
        </p:nvSpPr>
        <p:spPr>
          <a:xfrm>
            <a:off x="716336" y="2428361"/>
            <a:ext cx="7410707" cy="923925"/>
          </a:xfrm>
          <a:prstGeom prst="rect">
            <a:avLst/>
          </a:prstGeom>
        </p:spPr>
        <p:txBody>
          <a:bodyPr lIns="0" tIns="0" rIns="0" bIns="0" rtlCol="0" anchor="t">
            <a:spAutoFit/>
          </a:bodyPr>
          <a:lstStyle/>
          <a:p>
            <a:pPr marL="0" lvl="0" indent="0" algn="l">
              <a:lnSpc>
                <a:spcPts val="7211"/>
              </a:lnSpc>
              <a:spcBef>
                <a:spcPct val="0"/>
              </a:spcBef>
            </a:pPr>
            <a:r>
              <a:rPr lang="en-US" sz="6009" spc="-180">
                <a:solidFill>
                  <a:srgbClr val="373737"/>
                </a:solidFill>
                <a:latin typeface="Faustina SemiBold"/>
              </a:rPr>
              <a:t>Kiến trúc Client - Server</a:t>
            </a:r>
          </a:p>
        </p:txBody>
      </p:sp>
      <p:sp>
        <p:nvSpPr>
          <p:cNvPr id="10" name="TextBox 10"/>
          <p:cNvSpPr txBox="1"/>
          <p:nvPr/>
        </p:nvSpPr>
        <p:spPr>
          <a:xfrm>
            <a:off x="300621" y="287072"/>
            <a:ext cx="884337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HFL - Học Liên Kết Ngang</a:t>
            </a:r>
          </a:p>
        </p:txBody>
      </p:sp>
      <p:sp>
        <p:nvSpPr>
          <p:cNvPr id="11" name="TextBox 11"/>
          <p:cNvSpPr txBox="1"/>
          <p:nvPr/>
        </p:nvSpPr>
        <p:spPr>
          <a:xfrm>
            <a:off x="871552" y="3767206"/>
            <a:ext cx="7721257" cy="2286000"/>
          </a:xfrm>
          <a:prstGeom prst="rect">
            <a:avLst/>
          </a:prstGeom>
        </p:spPr>
        <p:txBody>
          <a:bodyPr lIns="0" tIns="0" rIns="0" bIns="0" rtlCol="0" anchor="t">
            <a:spAutoFit/>
          </a:bodyPr>
          <a:lstStyle/>
          <a:p>
            <a:pPr marL="811589" lvl="1" indent="-405795">
              <a:lnSpc>
                <a:spcPts val="4510"/>
              </a:lnSpc>
              <a:buFont typeface="Arial"/>
              <a:buChar char="•"/>
            </a:pPr>
            <a:r>
              <a:rPr lang="en-US" sz="3759" spc="-112">
                <a:solidFill>
                  <a:srgbClr val="373737"/>
                </a:solidFill>
                <a:latin typeface="Faustina SemiBold"/>
              </a:rPr>
              <a:t>Hay còn gọi là kiến trúc master - worker</a:t>
            </a:r>
          </a:p>
          <a:p>
            <a:pPr marL="811589" lvl="1" indent="-405795" algn="l">
              <a:lnSpc>
                <a:spcPts val="4510"/>
              </a:lnSpc>
              <a:buFont typeface="Arial"/>
              <a:buChar char="•"/>
            </a:pPr>
            <a:r>
              <a:rPr lang="en-US" sz="3759" spc="-112">
                <a:solidFill>
                  <a:srgbClr val="373737"/>
                </a:solidFill>
                <a:latin typeface="Faustina SemiBold"/>
              </a:rPr>
              <a:t>Có cùng cấu trúc dữ liệu hợp tác đào tạo mô hình ML</a:t>
            </a:r>
          </a:p>
        </p:txBody>
      </p:sp>
      <p:sp>
        <p:nvSpPr>
          <p:cNvPr id="17" name="Slide Number Placeholder 16">
            <a:extLst>
              <a:ext uri="{FF2B5EF4-FFF2-40B4-BE49-F238E27FC236}">
                <a16:creationId xmlns:a16="http://schemas.microsoft.com/office/drawing/2014/main" id="{85604F57-C482-AD9A-35EA-1A7E6BA8C6DA}"/>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1771" y="3306497"/>
            <a:ext cx="3116527" cy="7935601"/>
          </a:xfrm>
          <a:prstGeom prst="rect">
            <a:avLst/>
          </a:prstGeom>
        </p:spPr>
      </p:pic>
      <p:pic>
        <p:nvPicPr>
          <p:cNvPr id="3" name="Picture 3"/>
          <p:cNvPicPr>
            <a:picLocks noChangeAspect="1"/>
          </p:cNvPicPr>
          <p:nvPr/>
        </p:nvPicPr>
        <p:blipFill>
          <a:blip r:embed="rId4"/>
          <a:srcRect/>
          <a:stretch>
            <a:fillRect/>
          </a:stretch>
        </p:blipFill>
        <p:spPr>
          <a:xfrm>
            <a:off x="8932622" y="3306497"/>
            <a:ext cx="5713120" cy="5237027"/>
          </a:xfrm>
          <a:prstGeom prst="rect">
            <a:avLst/>
          </a:prstGeom>
        </p:spPr>
      </p:pic>
      <p:sp>
        <p:nvSpPr>
          <p:cNvPr id="4" name="TextBox 4"/>
          <p:cNvSpPr txBox="1"/>
          <p:nvPr/>
        </p:nvSpPr>
        <p:spPr>
          <a:xfrm>
            <a:off x="561061" y="3023476"/>
            <a:ext cx="7721257" cy="5715000"/>
          </a:xfrm>
          <a:prstGeom prst="rect">
            <a:avLst/>
          </a:prstGeom>
        </p:spPr>
        <p:txBody>
          <a:bodyPr lIns="0" tIns="0" rIns="0" bIns="0" rtlCol="0" anchor="t">
            <a:spAutoFit/>
          </a:bodyPr>
          <a:lstStyle/>
          <a:p>
            <a:pPr marL="811589" lvl="1" indent="-405795">
              <a:lnSpc>
                <a:spcPts val="4510"/>
              </a:lnSpc>
              <a:buFont typeface="Arial"/>
              <a:buChar char="•"/>
            </a:pPr>
            <a:r>
              <a:rPr lang="en-US" sz="3759" spc="-112">
                <a:solidFill>
                  <a:srgbClr val="373737"/>
                </a:solidFill>
                <a:latin typeface="Faustina SemiBold"/>
              </a:rPr>
              <a:t>Cùng đào tạo chung một mô hình ML, chỉ sử dụng dữ liệu cục bộ của nó.</a:t>
            </a:r>
          </a:p>
          <a:p>
            <a:pPr marL="811589" lvl="1" indent="-405795">
              <a:lnSpc>
                <a:spcPts val="4510"/>
              </a:lnSpc>
              <a:buFont typeface="Arial"/>
              <a:buChar char="•"/>
            </a:pPr>
            <a:r>
              <a:rPr lang="en-US" sz="3759" spc="-112">
                <a:solidFill>
                  <a:srgbClr val="373737"/>
                </a:solidFill>
                <a:latin typeface="Faustina SemiBold"/>
              </a:rPr>
              <a:t>Cần các kênh an toàn để chuyển các trọng số mô hình cho nhau.</a:t>
            </a:r>
          </a:p>
          <a:p>
            <a:pPr marL="811589" lvl="1" indent="-405795">
              <a:lnSpc>
                <a:spcPts val="4510"/>
              </a:lnSpc>
              <a:buFont typeface="Arial"/>
              <a:buChar char="•"/>
            </a:pPr>
            <a:r>
              <a:rPr lang="en-US" sz="3759" spc="-112">
                <a:solidFill>
                  <a:srgbClr val="373737"/>
                </a:solidFill>
                <a:latin typeface="Faustina SemiBold"/>
              </a:rPr>
              <a:t>Thống nhất thứ tự nhận, gửi trọng số mô hình:</a:t>
            </a:r>
          </a:p>
          <a:p>
            <a:pPr marL="1623178" lvl="2" indent="-541059">
              <a:lnSpc>
                <a:spcPts val="4510"/>
              </a:lnSpc>
              <a:buFont typeface="Arial"/>
              <a:buChar char="⚬"/>
            </a:pPr>
            <a:r>
              <a:rPr lang="en-US" sz="3759" spc="-112">
                <a:solidFill>
                  <a:srgbClr val="373737"/>
                </a:solidFill>
                <a:latin typeface="Faustina SemiBold"/>
              </a:rPr>
              <a:t>Cyclic transfer </a:t>
            </a:r>
          </a:p>
          <a:p>
            <a:pPr marL="1623178" lvl="2" indent="-541059">
              <a:lnSpc>
                <a:spcPts val="4510"/>
              </a:lnSpc>
              <a:buFont typeface="Arial"/>
              <a:buChar char="⚬"/>
            </a:pPr>
            <a:r>
              <a:rPr lang="en-US" sz="3759" spc="-112">
                <a:solidFill>
                  <a:srgbClr val="373737"/>
                </a:solidFill>
                <a:latin typeface="Faustina SemiBold"/>
              </a:rPr>
              <a:t>Random transfer </a:t>
            </a:r>
          </a:p>
          <a:p>
            <a:pPr algn="l">
              <a:lnSpc>
                <a:spcPts val="4510"/>
              </a:lnSpc>
            </a:pPr>
            <a:endParaRPr lang="en-US" sz="3759" spc="-112">
              <a:solidFill>
                <a:srgbClr val="373737"/>
              </a:solidFill>
              <a:latin typeface="Faustina SemiBold"/>
            </a:endParaRPr>
          </a:p>
        </p:txBody>
      </p:sp>
      <p:sp>
        <p:nvSpPr>
          <p:cNvPr id="5" name="TextBox 5"/>
          <p:cNvSpPr txBox="1"/>
          <p:nvPr/>
        </p:nvSpPr>
        <p:spPr>
          <a:xfrm>
            <a:off x="716336" y="2099551"/>
            <a:ext cx="7410707" cy="923925"/>
          </a:xfrm>
          <a:prstGeom prst="rect">
            <a:avLst/>
          </a:prstGeom>
        </p:spPr>
        <p:txBody>
          <a:bodyPr lIns="0" tIns="0" rIns="0" bIns="0" rtlCol="0" anchor="t">
            <a:spAutoFit/>
          </a:bodyPr>
          <a:lstStyle/>
          <a:p>
            <a:pPr marL="0" lvl="0" indent="0" algn="l">
              <a:lnSpc>
                <a:spcPts val="7211"/>
              </a:lnSpc>
              <a:spcBef>
                <a:spcPct val="0"/>
              </a:spcBef>
            </a:pPr>
            <a:r>
              <a:rPr lang="en-US" sz="6009" spc="-180">
                <a:solidFill>
                  <a:srgbClr val="373737"/>
                </a:solidFill>
                <a:latin typeface="Faustina SemiBold"/>
              </a:rPr>
              <a:t>Kiến trúc Peer - to - Peer</a:t>
            </a:r>
          </a:p>
        </p:txBody>
      </p:sp>
      <p:sp>
        <p:nvSpPr>
          <p:cNvPr id="6" name="TextBox 6"/>
          <p:cNvSpPr txBox="1"/>
          <p:nvPr/>
        </p:nvSpPr>
        <p:spPr>
          <a:xfrm>
            <a:off x="300621" y="287072"/>
            <a:ext cx="884337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HFL - Học Liên Kết Ngang</a:t>
            </a:r>
          </a:p>
        </p:txBody>
      </p:sp>
      <p:sp>
        <p:nvSpPr>
          <p:cNvPr id="13" name="Slide Number Placeholder 12">
            <a:extLst>
              <a:ext uri="{FF2B5EF4-FFF2-40B4-BE49-F238E27FC236}">
                <a16:creationId xmlns:a16="http://schemas.microsoft.com/office/drawing/2014/main" id="{E7C834A1-6A46-406C-608A-9B06E7CC3C22}"/>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532568" y="4014820"/>
            <a:ext cx="10659190" cy="5451514"/>
          </a:xfrm>
          <a:prstGeom prst="rect">
            <a:avLst/>
          </a:prstGeom>
        </p:spPr>
      </p:pic>
      <p:sp>
        <p:nvSpPr>
          <p:cNvPr id="3" name="TextBox 3"/>
          <p:cNvSpPr txBox="1"/>
          <p:nvPr/>
        </p:nvSpPr>
        <p:spPr>
          <a:xfrm>
            <a:off x="836151" y="2250850"/>
            <a:ext cx="13874701" cy="1371600"/>
          </a:xfrm>
          <a:prstGeom prst="rect">
            <a:avLst/>
          </a:prstGeom>
        </p:spPr>
        <p:txBody>
          <a:bodyPr lIns="0" tIns="0" rIns="0" bIns="0" rtlCol="0" anchor="t">
            <a:spAutoFit/>
          </a:bodyPr>
          <a:lstStyle/>
          <a:p>
            <a:pPr marL="984305" lvl="1" indent="-492152" algn="l">
              <a:lnSpc>
                <a:spcPts val="5470"/>
              </a:lnSpc>
              <a:buFont typeface="Arial"/>
              <a:buChar char="•"/>
            </a:pPr>
            <a:r>
              <a:rPr lang="en-US" sz="4559" spc="-136">
                <a:solidFill>
                  <a:srgbClr val="373737"/>
                </a:solidFill>
                <a:latin typeface="Faustina SemiBold"/>
              </a:rPr>
              <a:t>Những người tham gia học tập liên kết chia sẻ các mẫu (samples) dữ liệu chồng chéo.</a:t>
            </a:r>
          </a:p>
        </p:txBody>
      </p:sp>
      <p:sp>
        <p:nvSpPr>
          <p:cNvPr id="4" name="TextBox 4"/>
          <p:cNvSpPr txBox="1"/>
          <p:nvPr/>
        </p:nvSpPr>
        <p:spPr>
          <a:xfrm>
            <a:off x="300621" y="287072"/>
            <a:ext cx="884337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VFL - Học Liên Kết Dọc</a:t>
            </a:r>
          </a:p>
        </p:txBody>
      </p:sp>
      <p:sp>
        <p:nvSpPr>
          <p:cNvPr id="10" name="Slide Number Placeholder 9">
            <a:extLst>
              <a:ext uri="{FF2B5EF4-FFF2-40B4-BE49-F238E27FC236}">
                <a16:creationId xmlns:a16="http://schemas.microsoft.com/office/drawing/2014/main" id="{0E7770B0-A836-4F28-57F1-F6251289A85D}"/>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21" b="321"/>
          <a:stretch>
            <a:fillRect/>
          </a:stretch>
        </p:blipFill>
        <p:spPr>
          <a:xfrm>
            <a:off x="7566268" y="3175343"/>
            <a:ext cx="10956597" cy="5402750"/>
          </a:xfrm>
          <a:prstGeom prst="rect">
            <a:avLst/>
          </a:prstGeom>
        </p:spPr>
      </p:pic>
      <p:sp>
        <p:nvSpPr>
          <p:cNvPr id="3" name="TextBox 3"/>
          <p:cNvSpPr txBox="1"/>
          <p:nvPr/>
        </p:nvSpPr>
        <p:spPr>
          <a:xfrm>
            <a:off x="300621" y="287072"/>
            <a:ext cx="884337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VFL - Học Liên Kết Dọc</a:t>
            </a:r>
          </a:p>
        </p:txBody>
      </p:sp>
      <p:sp>
        <p:nvSpPr>
          <p:cNvPr id="4" name="TextBox 4"/>
          <p:cNvSpPr txBox="1"/>
          <p:nvPr/>
        </p:nvSpPr>
        <p:spPr>
          <a:xfrm>
            <a:off x="0" y="3391868"/>
            <a:ext cx="7566268" cy="3429000"/>
          </a:xfrm>
          <a:prstGeom prst="rect">
            <a:avLst/>
          </a:prstGeom>
        </p:spPr>
        <p:txBody>
          <a:bodyPr lIns="0" tIns="0" rIns="0" bIns="0" rtlCol="0" anchor="t">
            <a:spAutoFit/>
          </a:bodyPr>
          <a:lstStyle/>
          <a:p>
            <a:pPr marL="984305" lvl="1" indent="-492152">
              <a:lnSpc>
                <a:spcPts val="5470"/>
              </a:lnSpc>
              <a:buFont typeface="Arial"/>
              <a:buChar char="•"/>
            </a:pPr>
            <a:r>
              <a:rPr lang="en-US" sz="4559" spc="-136">
                <a:solidFill>
                  <a:srgbClr val="373737"/>
                </a:solidFill>
                <a:latin typeface="Faustina SemiBold"/>
              </a:rPr>
              <a:t>Kiến trúc VFL</a:t>
            </a:r>
          </a:p>
          <a:p>
            <a:pPr marL="1968610" lvl="2" indent="-656203">
              <a:lnSpc>
                <a:spcPts val="5470"/>
              </a:lnSpc>
              <a:buFont typeface="Arial"/>
              <a:buChar char="⚬"/>
            </a:pPr>
            <a:r>
              <a:rPr lang="en-US" sz="4559" spc="-136">
                <a:solidFill>
                  <a:srgbClr val="373737"/>
                </a:solidFill>
                <a:latin typeface="Faustina SemiBold"/>
              </a:rPr>
              <a:t>Liên kết thực thể mã hóa.</a:t>
            </a:r>
          </a:p>
          <a:p>
            <a:pPr marL="1968610" lvl="2" indent="-656203" algn="l">
              <a:lnSpc>
                <a:spcPts val="5470"/>
              </a:lnSpc>
              <a:buFont typeface="Arial"/>
              <a:buChar char="⚬"/>
            </a:pPr>
            <a:r>
              <a:rPr lang="en-US" sz="4559" spc="-136">
                <a:solidFill>
                  <a:srgbClr val="373737"/>
                </a:solidFill>
                <a:latin typeface="Faustina SemiBold"/>
              </a:rPr>
              <a:t>Đào tạo mô hình mã hóa.</a:t>
            </a:r>
          </a:p>
        </p:txBody>
      </p:sp>
      <p:sp>
        <p:nvSpPr>
          <p:cNvPr id="10" name="Slide Number Placeholder 9">
            <a:extLst>
              <a:ext uri="{FF2B5EF4-FFF2-40B4-BE49-F238E27FC236}">
                <a16:creationId xmlns:a16="http://schemas.microsoft.com/office/drawing/2014/main" id="{A72EF4F6-6279-4527-872F-C2412BFB3268}"/>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75" r="1835"/>
          <a:stretch>
            <a:fillRect/>
          </a:stretch>
        </p:blipFill>
        <p:spPr>
          <a:xfrm>
            <a:off x="7161506" y="4000500"/>
            <a:ext cx="10817713" cy="5639670"/>
          </a:xfrm>
          <a:prstGeom prst="rect">
            <a:avLst/>
          </a:prstGeom>
        </p:spPr>
      </p:pic>
      <p:sp>
        <p:nvSpPr>
          <p:cNvPr id="3" name="TextBox 3"/>
          <p:cNvSpPr txBox="1"/>
          <p:nvPr/>
        </p:nvSpPr>
        <p:spPr>
          <a:xfrm>
            <a:off x="300621" y="287072"/>
            <a:ext cx="11074590"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FTL - Học Chuyển Giao Liên Kết </a:t>
            </a:r>
          </a:p>
        </p:txBody>
      </p:sp>
      <p:sp>
        <p:nvSpPr>
          <p:cNvPr id="4" name="TextBox 4"/>
          <p:cNvSpPr txBox="1"/>
          <p:nvPr/>
        </p:nvSpPr>
        <p:spPr>
          <a:xfrm>
            <a:off x="527370" y="2250850"/>
            <a:ext cx="17233260" cy="1354666"/>
          </a:xfrm>
          <a:prstGeom prst="rect">
            <a:avLst/>
          </a:prstGeom>
        </p:spPr>
        <p:txBody>
          <a:bodyPr lIns="0" tIns="0" rIns="0" bIns="0" rtlCol="0" anchor="t">
            <a:spAutoFit/>
          </a:bodyPr>
          <a:lstStyle/>
          <a:p>
            <a:pPr marL="984305" lvl="1" indent="-492152" algn="l">
              <a:lnSpc>
                <a:spcPts val="5470"/>
              </a:lnSpc>
              <a:buFont typeface="Arial"/>
              <a:buChar char="•"/>
            </a:pPr>
            <a:r>
              <a:rPr lang="en-US" sz="4559" spc="-136">
                <a:solidFill>
                  <a:srgbClr val="373737"/>
                </a:solidFill>
                <a:latin typeface="Faustina SemiBold"/>
              </a:rPr>
              <a:t>Học chuyển giao là một kỹ thuật học tập để cung cấp các giải pháp chuyển giao kiến thức giữa các miền.</a:t>
            </a:r>
          </a:p>
        </p:txBody>
      </p:sp>
      <p:sp>
        <p:nvSpPr>
          <p:cNvPr id="5" name="TextBox 5"/>
          <p:cNvSpPr txBox="1"/>
          <p:nvPr/>
        </p:nvSpPr>
        <p:spPr>
          <a:xfrm>
            <a:off x="321071" y="4553111"/>
            <a:ext cx="6634136" cy="2743200"/>
          </a:xfrm>
          <a:prstGeom prst="rect">
            <a:avLst/>
          </a:prstGeom>
        </p:spPr>
        <p:txBody>
          <a:bodyPr lIns="0" tIns="0" rIns="0" bIns="0" rtlCol="0" anchor="t">
            <a:spAutoFit/>
          </a:bodyPr>
          <a:lstStyle/>
          <a:p>
            <a:pPr marL="984305" lvl="1" indent="-492152">
              <a:lnSpc>
                <a:spcPts val="5470"/>
              </a:lnSpc>
              <a:buFont typeface="Arial"/>
              <a:buChar char="•"/>
            </a:pPr>
            <a:r>
              <a:rPr lang="en-US" sz="4559" spc="-136">
                <a:solidFill>
                  <a:srgbClr val="373737"/>
                </a:solidFill>
                <a:latin typeface="Faustina SemiBold"/>
              </a:rPr>
              <a:t>Ba loại kỹ thuật </a:t>
            </a:r>
          </a:p>
          <a:p>
            <a:pPr marL="1968610" lvl="2" indent="-656203">
              <a:lnSpc>
                <a:spcPts val="5470"/>
              </a:lnSpc>
              <a:buFont typeface="Arial"/>
              <a:buChar char="⚬"/>
            </a:pPr>
            <a:r>
              <a:rPr lang="en-US" sz="4559" spc="-136">
                <a:solidFill>
                  <a:srgbClr val="373737"/>
                </a:solidFill>
                <a:latin typeface="Faustina SemiBold"/>
              </a:rPr>
              <a:t>Dựa trên mẫu</a:t>
            </a:r>
          </a:p>
          <a:p>
            <a:pPr marL="1968610" lvl="2" indent="-656203">
              <a:lnSpc>
                <a:spcPts val="5470"/>
              </a:lnSpc>
              <a:buFont typeface="Arial"/>
              <a:buChar char="⚬"/>
            </a:pPr>
            <a:r>
              <a:rPr lang="en-US" sz="4559" spc="-136">
                <a:solidFill>
                  <a:srgbClr val="373737"/>
                </a:solidFill>
                <a:latin typeface="Faustina SemiBold"/>
              </a:rPr>
              <a:t>Dựa trên thuộc tích</a:t>
            </a:r>
          </a:p>
          <a:p>
            <a:pPr marL="1968610" lvl="2" indent="-656203" algn="l">
              <a:lnSpc>
                <a:spcPts val="5470"/>
              </a:lnSpc>
              <a:buFont typeface="Arial"/>
              <a:buChar char="⚬"/>
            </a:pPr>
            <a:r>
              <a:rPr lang="en-US" sz="4559" spc="-136">
                <a:solidFill>
                  <a:srgbClr val="373737"/>
                </a:solidFill>
                <a:latin typeface="Faustina SemiBold"/>
              </a:rPr>
              <a:t>Dựa theo mô hình</a:t>
            </a:r>
          </a:p>
        </p:txBody>
      </p:sp>
      <p:sp>
        <p:nvSpPr>
          <p:cNvPr id="14" name="Slide Number Placeholder 13">
            <a:extLst>
              <a:ext uri="{FF2B5EF4-FFF2-40B4-BE49-F238E27FC236}">
                <a16:creationId xmlns:a16="http://schemas.microsoft.com/office/drawing/2014/main" id="{6EF0B266-0F3F-D8D2-822D-75BD0F5D802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04030" y="8310475"/>
            <a:ext cx="1988757" cy="18224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148" y="7693618"/>
            <a:ext cx="1008060" cy="1233714"/>
          </a:xfrm>
          <a:prstGeom prst="rect">
            <a:avLst/>
          </a:prstGeom>
        </p:spPr>
      </p:pic>
      <p:sp>
        <p:nvSpPr>
          <p:cNvPr id="4" name="TextBox 4"/>
          <p:cNvSpPr txBox="1"/>
          <p:nvPr/>
        </p:nvSpPr>
        <p:spPr>
          <a:xfrm rot="-132515">
            <a:off x="247989" y="7715453"/>
            <a:ext cx="676909" cy="74808"/>
          </a:xfrm>
          <a:prstGeom prst="rect">
            <a:avLst/>
          </a:prstGeom>
        </p:spPr>
        <p:txBody>
          <a:bodyPr lIns="0" tIns="0" rIns="0" bIns="0" rtlCol="0" anchor="t">
            <a:spAutoFit/>
          </a:bodyPr>
          <a:lstStyle/>
          <a:p>
            <a:pPr marL="0" lvl="0" indent="0" algn="l">
              <a:lnSpc>
                <a:spcPts val="532"/>
              </a:lnSpc>
              <a:spcBef>
                <a:spcPct val="0"/>
              </a:spcBef>
            </a:pPr>
            <a:r>
              <a:rPr lang="en-US" sz="443">
                <a:solidFill>
                  <a:srgbClr val="373737"/>
                </a:solidFill>
                <a:latin typeface="Faustina Regular"/>
              </a:rPr>
              <a:t>New York 4,496 KILOMET</a:t>
            </a:r>
          </a:p>
        </p:txBody>
      </p:sp>
      <p:sp>
        <p:nvSpPr>
          <p:cNvPr id="5" name="TextBox 5"/>
          <p:cNvSpPr txBox="1"/>
          <p:nvPr/>
        </p:nvSpPr>
        <p:spPr>
          <a:xfrm rot="-132515">
            <a:off x="202667" y="7929052"/>
            <a:ext cx="635864" cy="63439"/>
          </a:xfrm>
          <a:prstGeom prst="rect">
            <a:avLst/>
          </a:prstGeom>
        </p:spPr>
        <p:txBody>
          <a:bodyPr lIns="0" tIns="0" rIns="0" bIns="0" rtlCol="0" anchor="t">
            <a:spAutoFit/>
          </a:bodyPr>
          <a:lstStyle/>
          <a:p>
            <a:pPr marL="0" lvl="0" indent="0" algn="l">
              <a:lnSpc>
                <a:spcPts val="580"/>
              </a:lnSpc>
              <a:spcBef>
                <a:spcPct val="0"/>
              </a:spcBef>
            </a:pPr>
            <a:r>
              <a:rPr lang="en-US" sz="483">
                <a:solidFill>
                  <a:srgbClr val="373737"/>
                </a:solidFill>
                <a:latin typeface="Faustina Regular"/>
              </a:rPr>
              <a:t>Sydney 12,073KILOMET</a:t>
            </a:r>
          </a:p>
        </p:txBody>
      </p:sp>
      <p:sp>
        <p:nvSpPr>
          <p:cNvPr id="6" name="TextBox 6"/>
          <p:cNvSpPr txBox="1"/>
          <p:nvPr/>
        </p:nvSpPr>
        <p:spPr>
          <a:xfrm rot="-250791">
            <a:off x="252709" y="8121810"/>
            <a:ext cx="634763" cy="70376"/>
          </a:xfrm>
          <a:prstGeom prst="rect">
            <a:avLst/>
          </a:prstGeom>
        </p:spPr>
        <p:txBody>
          <a:bodyPr lIns="0" tIns="0" rIns="0" bIns="0" rtlCol="0" anchor="t">
            <a:spAutoFit/>
          </a:bodyPr>
          <a:lstStyle/>
          <a:p>
            <a:pPr marL="0" lvl="0" indent="0" algn="l">
              <a:lnSpc>
                <a:spcPts val="567"/>
              </a:lnSpc>
              <a:spcBef>
                <a:spcPct val="0"/>
              </a:spcBef>
            </a:pPr>
            <a:r>
              <a:rPr lang="en-US" sz="473">
                <a:solidFill>
                  <a:srgbClr val="373737"/>
                </a:solidFill>
                <a:latin typeface="Faustina Regular"/>
              </a:rPr>
              <a:t>Manila 11,759KILOMET</a:t>
            </a:r>
          </a:p>
        </p:txBody>
      </p:sp>
      <p:sp>
        <p:nvSpPr>
          <p:cNvPr id="7" name="TextBox 7"/>
          <p:cNvSpPr txBox="1"/>
          <p:nvPr/>
        </p:nvSpPr>
        <p:spPr>
          <a:xfrm rot="564164">
            <a:off x="287476" y="8383937"/>
            <a:ext cx="553502" cy="61382"/>
          </a:xfrm>
          <a:prstGeom prst="rect">
            <a:avLst/>
          </a:prstGeom>
        </p:spPr>
        <p:txBody>
          <a:bodyPr lIns="0" tIns="0" rIns="0" bIns="0" rtlCol="0" anchor="t">
            <a:spAutoFit/>
          </a:bodyPr>
          <a:lstStyle/>
          <a:p>
            <a:pPr marL="0" lvl="0" indent="0" algn="l">
              <a:lnSpc>
                <a:spcPts val="578"/>
              </a:lnSpc>
              <a:spcBef>
                <a:spcPct val="0"/>
              </a:spcBef>
            </a:pPr>
            <a:r>
              <a:rPr lang="en-US" sz="481">
                <a:solidFill>
                  <a:srgbClr val="373737"/>
                </a:solidFill>
                <a:latin typeface="Faustina Regular"/>
              </a:rPr>
              <a:t>Paris 9088KILOMET</a:t>
            </a:r>
          </a:p>
        </p:txBody>
      </p:sp>
      <p:sp>
        <p:nvSpPr>
          <p:cNvPr id="8" name="TextBox 8"/>
          <p:cNvSpPr txBox="1"/>
          <p:nvPr/>
        </p:nvSpPr>
        <p:spPr>
          <a:xfrm>
            <a:off x="5133323" y="4552950"/>
            <a:ext cx="8021354" cy="1190625"/>
          </a:xfrm>
          <a:prstGeom prst="rect">
            <a:avLst/>
          </a:prstGeom>
        </p:spPr>
        <p:txBody>
          <a:bodyPr lIns="0" tIns="0" rIns="0" bIns="0" rtlCol="0" anchor="t">
            <a:spAutoFit/>
          </a:bodyPr>
          <a:lstStyle/>
          <a:p>
            <a:pPr marL="0" lvl="0" indent="0" algn="l">
              <a:lnSpc>
                <a:spcPts val="9479"/>
              </a:lnSpc>
              <a:spcBef>
                <a:spcPct val="0"/>
              </a:spcBef>
            </a:pPr>
            <a:r>
              <a:rPr lang="en-US" sz="7899" spc="-236">
                <a:solidFill>
                  <a:srgbClr val="373737"/>
                </a:solidFill>
                <a:latin typeface="Faustina SemiBold"/>
              </a:rPr>
              <a:t> ĐẶC ĐIỂM CHÍNH</a:t>
            </a:r>
          </a:p>
        </p:txBody>
      </p:sp>
      <p:sp>
        <p:nvSpPr>
          <p:cNvPr id="9" name="TextBox 9"/>
          <p:cNvSpPr txBox="1"/>
          <p:nvPr/>
        </p:nvSpPr>
        <p:spPr>
          <a:xfrm>
            <a:off x="10806834" y="0"/>
            <a:ext cx="7481166"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 NỘI DUNG CHI TIẾT</a:t>
            </a:r>
          </a:p>
        </p:txBody>
      </p:sp>
      <p:sp>
        <p:nvSpPr>
          <p:cNvPr id="15" name="Slide Number Placeholder 14">
            <a:extLst>
              <a:ext uri="{FF2B5EF4-FFF2-40B4-BE49-F238E27FC236}">
                <a16:creationId xmlns:a16="http://schemas.microsoft.com/office/drawing/2014/main" id="{08E36C43-0C70-40E4-8FB8-02A5984A4B81}"/>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sp>
        <p:nvSpPr>
          <p:cNvPr id="2" name="TextBox 2"/>
          <p:cNvSpPr txBox="1"/>
          <p:nvPr/>
        </p:nvSpPr>
        <p:spPr>
          <a:xfrm>
            <a:off x="11675831" y="12517"/>
            <a:ext cx="661216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ĐẶC ĐIỂM CHÍNH</a:t>
            </a:r>
          </a:p>
        </p:txBody>
      </p:sp>
      <p:sp>
        <p:nvSpPr>
          <p:cNvPr id="3" name="TextBox 3"/>
          <p:cNvSpPr txBox="1"/>
          <p:nvPr/>
        </p:nvSpPr>
        <p:spPr>
          <a:xfrm>
            <a:off x="1287051" y="2376804"/>
            <a:ext cx="16254086" cy="7543800"/>
          </a:xfrm>
          <a:prstGeom prst="rect">
            <a:avLst/>
          </a:prstGeom>
        </p:spPr>
        <p:txBody>
          <a:bodyPr lIns="0" tIns="0" rIns="0" bIns="0" rtlCol="0" anchor="t">
            <a:spAutoFit/>
          </a:bodyPr>
          <a:lstStyle/>
          <a:p>
            <a:pPr marL="984305" lvl="1" indent="-492152">
              <a:lnSpc>
                <a:spcPts val="5470"/>
              </a:lnSpc>
              <a:buFont typeface="Arial"/>
              <a:buChar char="•"/>
            </a:pPr>
            <a:r>
              <a:rPr lang="en-US" sz="4559" spc="-136">
                <a:solidFill>
                  <a:srgbClr val="373737"/>
                </a:solidFill>
                <a:latin typeface="Faustina SemiBold"/>
              </a:rPr>
              <a:t>Học lặp đi lặp lại:</a:t>
            </a:r>
          </a:p>
          <a:p>
            <a:pPr marL="1968610" lvl="2" indent="-656203">
              <a:lnSpc>
                <a:spcPts val="5470"/>
              </a:lnSpc>
              <a:buFont typeface="Arial"/>
              <a:buChar char="⚬"/>
            </a:pPr>
            <a:r>
              <a:rPr lang="en-US" sz="4559" spc="-136">
                <a:solidFill>
                  <a:srgbClr val="373737"/>
                </a:solidFill>
                <a:latin typeface="Faustina SemiBold"/>
              </a:rPr>
              <a:t> Việc lặp lặp lại việc tương tác giữa máy Server và Client được gọi là Vòng học liên kết. </a:t>
            </a:r>
          </a:p>
          <a:p>
            <a:pPr marL="1968610" lvl="2" indent="-656203">
              <a:lnSpc>
                <a:spcPts val="5470"/>
              </a:lnSpc>
              <a:buFont typeface="Arial"/>
              <a:buChar char="⚬"/>
            </a:pPr>
            <a:r>
              <a:rPr lang="en-US" sz="4559" spc="-136">
                <a:solidFill>
                  <a:srgbClr val="373737"/>
                </a:solidFill>
                <a:latin typeface="Faustina SemiBold"/>
              </a:rPr>
              <a:t>Mỗi vòng của quá trình này bao gồm việc truyền trạng thái mô hình toàn cầu hiện tại tới các nút tham gia</a:t>
            </a:r>
          </a:p>
          <a:p>
            <a:pPr marL="1968610" lvl="2" indent="-656203">
              <a:lnSpc>
                <a:spcPts val="5470"/>
              </a:lnSpc>
              <a:buFont typeface="Arial"/>
              <a:buChar char="⚬"/>
            </a:pPr>
            <a:r>
              <a:rPr lang="en-US" sz="4559" spc="-136">
                <a:solidFill>
                  <a:srgbClr val="373737"/>
                </a:solidFill>
                <a:latin typeface="Faustina SemiBold"/>
              </a:rPr>
              <a:t>Đào tạo mô hình cục bộ trên các nút cục bộ này để tạo ra một tập hợp các bản cập nhật mô hình tiềm năng tại mỗi nút sau đó </a:t>
            </a:r>
          </a:p>
          <a:p>
            <a:pPr>
              <a:lnSpc>
                <a:spcPts val="5470"/>
              </a:lnSpc>
            </a:pPr>
            <a:r>
              <a:rPr lang="en-US" sz="4559" spc="-136">
                <a:solidFill>
                  <a:srgbClr val="373737"/>
                </a:solidFill>
                <a:latin typeface="Faustina SemiBold"/>
              </a:rPr>
              <a:t>=&gt; Tổng hợp và xử lý các bản cập nhật cục bộ này thành một bản cập nhật toàn cầu duy nhất và áp dụng nó vào mô hình toàn cầu.</a:t>
            </a:r>
          </a:p>
          <a:p>
            <a:pPr algn="l">
              <a:lnSpc>
                <a:spcPts val="5470"/>
              </a:lnSpc>
            </a:pPr>
            <a:endParaRPr lang="en-US" sz="4559" spc="-136">
              <a:solidFill>
                <a:srgbClr val="373737"/>
              </a:solidFill>
              <a:latin typeface="Faustina SemiBold"/>
            </a:endParaRPr>
          </a:p>
        </p:txBody>
      </p:sp>
      <p:sp>
        <p:nvSpPr>
          <p:cNvPr id="9" name="Slide Number Placeholder 8">
            <a:extLst>
              <a:ext uri="{FF2B5EF4-FFF2-40B4-BE49-F238E27FC236}">
                <a16:creationId xmlns:a16="http://schemas.microsoft.com/office/drawing/2014/main" id="{AFE4909C-B2FA-81FD-F9FB-882EF44DE754}"/>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118349" y="3074352"/>
            <a:ext cx="9660290" cy="6649720"/>
          </a:xfrm>
          <a:prstGeom prst="rect">
            <a:avLst/>
          </a:prstGeom>
        </p:spPr>
      </p:pic>
      <p:sp>
        <p:nvSpPr>
          <p:cNvPr id="3" name="TextBox 3"/>
          <p:cNvSpPr txBox="1"/>
          <p:nvPr/>
        </p:nvSpPr>
        <p:spPr>
          <a:xfrm>
            <a:off x="11675831" y="12517"/>
            <a:ext cx="661216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ĐẶC ĐIỂM CHÍNH</a:t>
            </a:r>
          </a:p>
        </p:txBody>
      </p:sp>
      <p:sp>
        <p:nvSpPr>
          <p:cNvPr id="4" name="TextBox 4"/>
          <p:cNvSpPr txBox="1"/>
          <p:nvPr/>
        </p:nvSpPr>
        <p:spPr>
          <a:xfrm>
            <a:off x="1239204" y="1511364"/>
            <a:ext cx="14680496" cy="1371600"/>
          </a:xfrm>
          <a:prstGeom prst="rect">
            <a:avLst/>
          </a:prstGeom>
        </p:spPr>
        <p:txBody>
          <a:bodyPr lIns="0" tIns="0" rIns="0" bIns="0" rtlCol="0" anchor="t">
            <a:spAutoFit/>
          </a:bodyPr>
          <a:lstStyle/>
          <a:p>
            <a:pPr marL="984305" lvl="1" indent="-492152" algn="l">
              <a:lnSpc>
                <a:spcPts val="5470"/>
              </a:lnSpc>
              <a:buFont typeface="Arial"/>
              <a:buChar char="•"/>
            </a:pPr>
            <a:r>
              <a:rPr lang="en-US" sz="4559" spc="-136">
                <a:solidFill>
                  <a:srgbClr val="373737"/>
                </a:solidFill>
                <a:latin typeface="Faustina SemiBold"/>
              </a:rPr>
              <a:t>IDD &amp; Non-IDD Data (Non - independent identical distributions )</a:t>
            </a:r>
          </a:p>
        </p:txBody>
      </p:sp>
      <p:sp>
        <p:nvSpPr>
          <p:cNvPr id="10" name="Slide Number Placeholder 9">
            <a:extLst>
              <a:ext uri="{FF2B5EF4-FFF2-40B4-BE49-F238E27FC236}">
                <a16:creationId xmlns:a16="http://schemas.microsoft.com/office/drawing/2014/main" id="{42557775-7D2D-CB00-479D-5FBC588725D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7722870" cy="10287000"/>
            <a:chOff x="0" y="0"/>
            <a:chExt cx="2817324" cy="3752725"/>
          </a:xfrm>
        </p:grpSpPr>
        <p:sp>
          <p:nvSpPr>
            <p:cNvPr id="4" name="Freeform 4"/>
            <p:cNvSpPr/>
            <p:nvPr/>
          </p:nvSpPr>
          <p:spPr>
            <a:xfrm>
              <a:off x="0" y="0"/>
              <a:ext cx="2817324" cy="3752726"/>
            </a:xfrm>
            <a:custGeom>
              <a:avLst/>
              <a:gdLst/>
              <a:ahLst/>
              <a:cxnLst/>
              <a:rect l="l" t="t" r="r" b="b"/>
              <a:pathLst>
                <a:path w="2817324" h="3752726">
                  <a:moveTo>
                    <a:pt x="0" y="0"/>
                  </a:moveTo>
                  <a:lnTo>
                    <a:pt x="2817324" y="0"/>
                  </a:lnTo>
                  <a:lnTo>
                    <a:pt x="2817324" y="3752726"/>
                  </a:lnTo>
                  <a:lnTo>
                    <a:pt x="0" y="3752726"/>
                  </a:lnTo>
                  <a:close/>
                </a:path>
              </a:pathLst>
            </a:custGeom>
            <a:solidFill>
              <a:srgbClr val="72BABD"/>
            </a:solidFill>
          </p:spPr>
        </p:sp>
      </p:grpSp>
      <p:grpSp>
        <p:nvGrpSpPr>
          <p:cNvPr id="5" name="Group 5"/>
          <p:cNvGrpSpPr>
            <a:grpSpLocks noChangeAspect="1"/>
          </p:cNvGrpSpPr>
          <p:nvPr/>
        </p:nvGrpSpPr>
        <p:grpSpPr>
          <a:xfrm>
            <a:off x="7399655" y="1766855"/>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7399655" y="4776755"/>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7399655" y="7786655"/>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11536562" y="-2081007"/>
            <a:ext cx="2693429" cy="8342153"/>
            <a:chOff x="0" y="0"/>
            <a:chExt cx="4334659" cy="13425410"/>
          </a:xfrm>
        </p:grpSpPr>
        <p:sp>
          <p:nvSpPr>
            <p:cNvPr id="12" name="Freeform 12"/>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grpSp>
        <p:nvGrpSpPr>
          <p:cNvPr id="13" name="Group 13"/>
          <p:cNvGrpSpPr/>
          <p:nvPr/>
        </p:nvGrpSpPr>
        <p:grpSpPr>
          <a:xfrm rot="-5400000">
            <a:off x="11387600" y="928893"/>
            <a:ext cx="2693429" cy="8342153"/>
            <a:chOff x="0" y="0"/>
            <a:chExt cx="4334659" cy="13425410"/>
          </a:xfrm>
        </p:grpSpPr>
        <p:sp>
          <p:nvSpPr>
            <p:cNvPr id="14" name="Freeform 14"/>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grpSp>
        <p:nvGrpSpPr>
          <p:cNvPr id="15" name="Group 15"/>
          <p:cNvGrpSpPr/>
          <p:nvPr/>
        </p:nvGrpSpPr>
        <p:grpSpPr>
          <a:xfrm rot="-5400000">
            <a:off x="11536562" y="3938793"/>
            <a:ext cx="2693429" cy="8342153"/>
            <a:chOff x="0" y="0"/>
            <a:chExt cx="4334659" cy="13425410"/>
          </a:xfrm>
        </p:grpSpPr>
        <p:sp>
          <p:nvSpPr>
            <p:cNvPr id="16" name="Freeform 16"/>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7400" y="7786655"/>
            <a:ext cx="1955515" cy="1955515"/>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05294" y="1383928"/>
            <a:ext cx="1441106" cy="1412284"/>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3478" y="299769"/>
            <a:ext cx="2073186" cy="2597386"/>
          </a:xfrm>
          <a:prstGeom prst="rect">
            <a:avLst/>
          </a:prstGeom>
        </p:spPr>
      </p:pic>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40386" y="6446684"/>
            <a:ext cx="4129818" cy="4114800"/>
          </a:xfrm>
          <a:prstGeom prst="rect">
            <a:avLst/>
          </a:prstGeom>
        </p:spPr>
      </p:pic>
      <p:sp>
        <p:nvSpPr>
          <p:cNvPr id="21" name="TextBox 21"/>
          <p:cNvSpPr txBox="1"/>
          <p:nvPr/>
        </p:nvSpPr>
        <p:spPr>
          <a:xfrm>
            <a:off x="0" y="2850958"/>
            <a:ext cx="7395697" cy="3369823"/>
          </a:xfrm>
          <a:prstGeom prst="rect">
            <a:avLst/>
          </a:prstGeom>
        </p:spPr>
        <p:txBody>
          <a:bodyPr lIns="0" tIns="0" rIns="0" bIns="0" rtlCol="0" anchor="t">
            <a:spAutoFit/>
          </a:bodyPr>
          <a:lstStyle/>
          <a:p>
            <a:pPr algn="ctr">
              <a:lnSpc>
                <a:spcPts val="8982"/>
              </a:lnSpc>
            </a:pPr>
            <a:endParaRPr/>
          </a:p>
          <a:p>
            <a:pPr algn="ctr">
              <a:lnSpc>
                <a:spcPts val="8982"/>
              </a:lnSpc>
            </a:pPr>
            <a:r>
              <a:rPr lang="en-US" sz="6909" spc="103">
                <a:solidFill>
                  <a:srgbClr val="000000"/>
                </a:solidFill>
                <a:latin typeface="Finger Paint"/>
              </a:rPr>
              <a:t>Algorithm</a:t>
            </a:r>
          </a:p>
          <a:p>
            <a:pPr algn="ctr">
              <a:lnSpc>
                <a:spcPts val="8982"/>
              </a:lnSpc>
            </a:pPr>
            <a:endParaRPr lang="en-US" sz="6909" spc="103">
              <a:solidFill>
                <a:srgbClr val="000000"/>
              </a:solidFill>
              <a:latin typeface="Finger Paint"/>
            </a:endParaRPr>
          </a:p>
        </p:txBody>
      </p:sp>
      <p:sp>
        <p:nvSpPr>
          <p:cNvPr id="22" name="TextBox 22"/>
          <p:cNvSpPr txBox="1"/>
          <p:nvPr/>
        </p:nvSpPr>
        <p:spPr>
          <a:xfrm>
            <a:off x="9593988" y="1331862"/>
            <a:ext cx="5713616" cy="1430690"/>
          </a:xfrm>
          <a:prstGeom prst="rect">
            <a:avLst/>
          </a:prstGeom>
        </p:spPr>
        <p:txBody>
          <a:bodyPr lIns="0" tIns="0" rIns="0" bIns="0" rtlCol="0" anchor="t">
            <a:spAutoFit/>
          </a:bodyPr>
          <a:lstStyle/>
          <a:p>
            <a:pPr algn="ctr">
              <a:lnSpc>
                <a:spcPts val="5734"/>
              </a:lnSpc>
            </a:pPr>
            <a:r>
              <a:rPr lang="en-US" sz="4096">
                <a:solidFill>
                  <a:srgbClr val="000000"/>
                </a:solidFill>
                <a:latin typeface="Lato Bold Italics"/>
              </a:rPr>
              <a:t>Stochastic Gradient Descent (SGD)</a:t>
            </a:r>
          </a:p>
        </p:txBody>
      </p:sp>
      <p:sp>
        <p:nvSpPr>
          <p:cNvPr id="23" name="TextBox 23"/>
          <p:cNvSpPr txBox="1"/>
          <p:nvPr/>
        </p:nvSpPr>
        <p:spPr>
          <a:xfrm>
            <a:off x="9708574" y="4229084"/>
            <a:ext cx="6051481" cy="1656046"/>
          </a:xfrm>
          <a:prstGeom prst="rect">
            <a:avLst/>
          </a:prstGeom>
        </p:spPr>
        <p:txBody>
          <a:bodyPr lIns="0" tIns="0" rIns="0" bIns="0" rtlCol="0" anchor="t">
            <a:spAutoFit/>
          </a:bodyPr>
          <a:lstStyle/>
          <a:p>
            <a:pPr algn="ctr">
              <a:lnSpc>
                <a:spcPts val="6695"/>
              </a:lnSpc>
            </a:pPr>
            <a:r>
              <a:rPr lang="en-US" sz="4782">
                <a:solidFill>
                  <a:srgbClr val="000000"/>
                </a:solidFill>
                <a:latin typeface="Lato Bold Italics"/>
              </a:rPr>
              <a:t>Federated Averaging (FedAvg)</a:t>
            </a:r>
          </a:p>
        </p:txBody>
      </p:sp>
      <p:sp>
        <p:nvSpPr>
          <p:cNvPr id="24" name="TextBox 24"/>
          <p:cNvSpPr txBox="1"/>
          <p:nvPr/>
        </p:nvSpPr>
        <p:spPr>
          <a:xfrm>
            <a:off x="10245528" y="7608734"/>
            <a:ext cx="4410535" cy="780447"/>
          </a:xfrm>
          <a:prstGeom prst="rect">
            <a:avLst/>
          </a:prstGeom>
        </p:spPr>
        <p:txBody>
          <a:bodyPr lIns="0" tIns="0" rIns="0" bIns="0" rtlCol="0" anchor="t">
            <a:spAutoFit/>
          </a:bodyPr>
          <a:lstStyle/>
          <a:p>
            <a:pPr algn="ctr">
              <a:lnSpc>
                <a:spcPts val="6339"/>
              </a:lnSpc>
            </a:pPr>
            <a:r>
              <a:rPr lang="en-US" sz="4528">
                <a:solidFill>
                  <a:srgbClr val="000000"/>
                </a:solidFill>
                <a:latin typeface="Lato Bold"/>
              </a:rPr>
              <a:t>Tối ưu</a:t>
            </a:r>
          </a:p>
        </p:txBody>
      </p:sp>
      <p:sp>
        <p:nvSpPr>
          <p:cNvPr id="30" name="Slide Number Placeholder 29">
            <a:extLst>
              <a:ext uri="{FF2B5EF4-FFF2-40B4-BE49-F238E27FC236}">
                <a16:creationId xmlns:a16="http://schemas.microsoft.com/office/drawing/2014/main" id="{F7F4FB11-3EDC-4154-2277-7965752D5058}"/>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2BA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527" y="201466"/>
            <a:ext cx="1165374" cy="1426242"/>
          </a:xfrm>
          <a:prstGeom prst="rect">
            <a:avLst/>
          </a:prstGeom>
        </p:spPr>
      </p:pic>
      <p:sp>
        <p:nvSpPr>
          <p:cNvPr id="5" name="TextBox 5"/>
          <p:cNvSpPr txBox="1"/>
          <p:nvPr/>
        </p:nvSpPr>
        <p:spPr>
          <a:xfrm>
            <a:off x="9144000" y="1790323"/>
            <a:ext cx="6556000" cy="830658"/>
          </a:xfrm>
          <a:prstGeom prst="rect">
            <a:avLst/>
          </a:prstGeom>
        </p:spPr>
        <p:txBody>
          <a:bodyPr lIns="0" tIns="0" rIns="0" bIns="0" rtlCol="0" anchor="t">
            <a:spAutoFit/>
          </a:bodyPr>
          <a:lstStyle/>
          <a:p>
            <a:pPr>
              <a:lnSpc>
                <a:spcPts val="6956"/>
              </a:lnSpc>
            </a:pPr>
            <a:r>
              <a:rPr lang="en-US" sz="4637">
                <a:solidFill>
                  <a:srgbClr val="373737"/>
                </a:solidFill>
                <a:latin typeface="Muli Regular"/>
              </a:rPr>
              <a:t>Wi+1 = Wi − η∇F(Wi) </a:t>
            </a:r>
          </a:p>
        </p:txBody>
      </p:sp>
      <p:sp>
        <p:nvSpPr>
          <p:cNvPr id="6" name="TextBox 6"/>
          <p:cNvSpPr txBox="1"/>
          <p:nvPr/>
        </p:nvSpPr>
        <p:spPr>
          <a:xfrm>
            <a:off x="2868392" y="441082"/>
            <a:ext cx="11809000" cy="1186627"/>
          </a:xfrm>
          <a:prstGeom prst="rect">
            <a:avLst/>
          </a:prstGeom>
        </p:spPr>
        <p:txBody>
          <a:bodyPr lIns="0" tIns="0" rIns="0" bIns="0" rtlCol="0" anchor="t">
            <a:spAutoFit/>
          </a:bodyPr>
          <a:lstStyle/>
          <a:p>
            <a:pPr marL="0" lvl="0" indent="0" algn="l">
              <a:lnSpc>
                <a:spcPts val="9477"/>
              </a:lnSpc>
              <a:spcBef>
                <a:spcPct val="0"/>
              </a:spcBef>
            </a:pPr>
            <a:r>
              <a:rPr lang="en-US" sz="7898" spc="-236">
                <a:solidFill>
                  <a:srgbClr val="373737"/>
                </a:solidFill>
                <a:latin typeface="Faustina SemiBold"/>
              </a:rPr>
              <a:t>Stochastic Gradient Descent</a:t>
            </a:r>
          </a:p>
        </p:txBody>
      </p:sp>
      <p:sp>
        <p:nvSpPr>
          <p:cNvPr id="7" name="TextBox 7"/>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8" name="TextBox 8"/>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9" name="TextBox 9"/>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sp>
        <p:nvSpPr>
          <p:cNvPr id="15" name="Slide Number Placeholder 14">
            <a:extLst>
              <a:ext uri="{FF2B5EF4-FFF2-40B4-BE49-F238E27FC236}">
                <a16:creationId xmlns:a16="http://schemas.microsoft.com/office/drawing/2014/main" id="{9F190044-761F-7CD9-C2ED-F477C8565EA2}"/>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11" name="Picture 10">
            <a:extLst>
              <a:ext uri="{FF2B5EF4-FFF2-40B4-BE49-F238E27FC236}">
                <a16:creationId xmlns:a16="http://schemas.microsoft.com/office/drawing/2014/main" id="{8CBFE561-1D13-09C3-473A-0754F6363F1D}"/>
              </a:ext>
            </a:extLst>
          </p:cNvPr>
          <p:cNvPicPr>
            <a:picLocks noChangeAspect="1"/>
          </p:cNvPicPr>
          <p:nvPr/>
        </p:nvPicPr>
        <p:blipFill>
          <a:blip r:embed="rId7"/>
          <a:stretch>
            <a:fillRect/>
          </a:stretch>
        </p:blipFill>
        <p:spPr>
          <a:xfrm>
            <a:off x="2590800" y="2783595"/>
            <a:ext cx="11582400" cy="69675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76393" y="3102181"/>
            <a:ext cx="3982907" cy="428688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35605" y="3553365"/>
            <a:ext cx="4037289" cy="379505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9135188" y="3621401"/>
            <a:ext cx="4008155" cy="3767666"/>
          </a:xfrm>
          <a:prstGeom prst="rect">
            <a:avLst/>
          </a:prstGeom>
        </p:spPr>
      </p:pic>
      <p:sp>
        <p:nvSpPr>
          <p:cNvPr id="5" name="TextBox 5"/>
          <p:cNvSpPr txBox="1"/>
          <p:nvPr/>
        </p:nvSpPr>
        <p:spPr>
          <a:xfrm>
            <a:off x="1405623" y="280987"/>
            <a:ext cx="14752854" cy="1504950"/>
          </a:xfrm>
          <a:prstGeom prst="rect">
            <a:avLst/>
          </a:prstGeom>
        </p:spPr>
        <p:txBody>
          <a:bodyPr lIns="0" tIns="0" rIns="0" bIns="0" rtlCol="0" anchor="t">
            <a:spAutoFit/>
          </a:bodyPr>
          <a:lstStyle/>
          <a:p>
            <a:pPr marL="0" lvl="0" indent="0" algn="ctr">
              <a:lnSpc>
                <a:spcPts val="11999"/>
              </a:lnSpc>
              <a:spcBef>
                <a:spcPct val="0"/>
              </a:spcBef>
            </a:pPr>
            <a:r>
              <a:rPr lang="en-US" sz="9999" spc="-299">
                <a:solidFill>
                  <a:srgbClr val="373737"/>
                </a:solidFill>
                <a:latin typeface="Faustina SemiBold"/>
              </a:rPr>
              <a:t>NỘI DUNG BÁO CÁO</a:t>
            </a:r>
          </a:p>
        </p:txBody>
      </p:sp>
      <p:sp>
        <p:nvSpPr>
          <p:cNvPr id="6" name="TextBox 6"/>
          <p:cNvSpPr txBox="1"/>
          <p:nvPr/>
        </p:nvSpPr>
        <p:spPr>
          <a:xfrm>
            <a:off x="13498415" y="5037450"/>
            <a:ext cx="3438653" cy="787206"/>
          </a:xfrm>
          <a:prstGeom prst="rect">
            <a:avLst/>
          </a:prstGeom>
        </p:spPr>
        <p:txBody>
          <a:bodyPr lIns="0" tIns="0" rIns="0" bIns="0" rtlCol="0" anchor="t">
            <a:spAutoFit/>
          </a:bodyPr>
          <a:lstStyle/>
          <a:p>
            <a:pPr algn="ctr">
              <a:lnSpc>
                <a:spcPts val="6485"/>
              </a:lnSpc>
            </a:pPr>
            <a:r>
              <a:rPr lang="en-US" sz="4632">
                <a:solidFill>
                  <a:srgbClr val="373737"/>
                </a:solidFill>
                <a:latin typeface="Muli Regular Bold"/>
              </a:rPr>
              <a:t>Kết Luận</a:t>
            </a:r>
          </a:p>
        </p:txBody>
      </p:sp>
      <p:sp>
        <p:nvSpPr>
          <p:cNvPr id="7" name="TextBox 7"/>
          <p:cNvSpPr txBox="1"/>
          <p:nvPr/>
        </p:nvSpPr>
        <p:spPr>
          <a:xfrm>
            <a:off x="4806677" y="4546762"/>
            <a:ext cx="4066217" cy="2117169"/>
          </a:xfrm>
          <a:prstGeom prst="rect">
            <a:avLst/>
          </a:prstGeom>
        </p:spPr>
        <p:txBody>
          <a:bodyPr lIns="0" tIns="0" rIns="0" bIns="0" rtlCol="0" anchor="t">
            <a:spAutoFit/>
          </a:bodyPr>
          <a:lstStyle/>
          <a:p>
            <a:pPr algn="ctr">
              <a:lnSpc>
                <a:spcPts val="5630"/>
              </a:lnSpc>
            </a:pPr>
            <a:r>
              <a:rPr lang="en-US" sz="4021">
                <a:solidFill>
                  <a:srgbClr val="373737"/>
                </a:solidFill>
                <a:latin typeface="Muli Regular Bold"/>
              </a:rPr>
              <a:t>Nội dung chi tiết của Federated Learning</a:t>
            </a:r>
          </a:p>
        </p:txBody>
      </p:sp>
      <p:sp>
        <p:nvSpPr>
          <p:cNvPr id="8" name="TextBox 8"/>
          <p:cNvSpPr txBox="1"/>
          <p:nvPr/>
        </p:nvSpPr>
        <p:spPr>
          <a:xfrm>
            <a:off x="9027053" y="4852351"/>
            <a:ext cx="4116290" cy="1505989"/>
          </a:xfrm>
          <a:prstGeom prst="rect">
            <a:avLst/>
          </a:prstGeom>
        </p:spPr>
        <p:txBody>
          <a:bodyPr lIns="0" tIns="0" rIns="0" bIns="0" rtlCol="0" anchor="t">
            <a:spAutoFit/>
          </a:bodyPr>
          <a:lstStyle/>
          <a:p>
            <a:pPr algn="ctr">
              <a:lnSpc>
                <a:spcPts val="6062"/>
              </a:lnSpc>
            </a:pPr>
            <a:r>
              <a:rPr lang="en-US" sz="4330" dirty="0" err="1">
                <a:solidFill>
                  <a:srgbClr val="373737"/>
                </a:solidFill>
                <a:latin typeface="Muli Regular Bold"/>
              </a:rPr>
              <a:t>Triển</a:t>
            </a:r>
            <a:r>
              <a:rPr lang="en-US" sz="4330" dirty="0">
                <a:solidFill>
                  <a:srgbClr val="373737"/>
                </a:solidFill>
                <a:latin typeface="Muli Regular Bold"/>
              </a:rPr>
              <a:t> </a:t>
            </a:r>
            <a:r>
              <a:rPr lang="en-US" sz="4330" dirty="0" err="1">
                <a:solidFill>
                  <a:srgbClr val="373737"/>
                </a:solidFill>
                <a:latin typeface="Muli Regular Bold"/>
              </a:rPr>
              <a:t>khai</a:t>
            </a:r>
            <a:r>
              <a:rPr lang="en-US" sz="4330" dirty="0">
                <a:solidFill>
                  <a:srgbClr val="373737"/>
                </a:solidFill>
                <a:latin typeface="Muli Regular Bold"/>
              </a:rPr>
              <a:t> </a:t>
            </a:r>
            <a:r>
              <a:rPr lang="en-US" sz="4330" dirty="0" err="1">
                <a:solidFill>
                  <a:srgbClr val="373737"/>
                </a:solidFill>
                <a:latin typeface="Muli Regular Bold"/>
              </a:rPr>
              <a:t>mô</a:t>
            </a:r>
            <a:r>
              <a:rPr lang="en-US" sz="4330" dirty="0">
                <a:solidFill>
                  <a:srgbClr val="373737"/>
                </a:solidFill>
                <a:latin typeface="Muli Regular Bold"/>
              </a:rPr>
              <a:t> </a:t>
            </a:r>
            <a:r>
              <a:rPr lang="en-US" sz="4330" dirty="0" err="1">
                <a:solidFill>
                  <a:srgbClr val="373737"/>
                </a:solidFill>
                <a:latin typeface="Muli Regular Bold"/>
              </a:rPr>
              <a:t>hình</a:t>
            </a:r>
            <a:endParaRPr lang="en-US" sz="4330" dirty="0">
              <a:solidFill>
                <a:srgbClr val="373737"/>
              </a:solidFill>
              <a:latin typeface="Muli Regular Bold"/>
            </a:endParaRPr>
          </a:p>
        </p:txBody>
      </p:sp>
      <p:grpSp>
        <p:nvGrpSpPr>
          <p:cNvPr id="9" name="Group 9"/>
          <p:cNvGrpSpPr/>
          <p:nvPr/>
        </p:nvGrpSpPr>
        <p:grpSpPr>
          <a:xfrm>
            <a:off x="859568" y="2897933"/>
            <a:ext cx="3712821" cy="4491134"/>
            <a:chOff x="0" y="0"/>
            <a:chExt cx="4950427" cy="5988178"/>
          </a:xfrm>
        </p:grpSpPr>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57992" y="879758"/>
              <a:ext cx="5266412" cy="4950427"/>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911464">
              <a:off x="1302500" y="572721"/>
              <a:ext cx="2345428" cy="614076"/>
            </a:xfrm>
            <a:prstGeom prst="rect">
              <a:avLst/>
            </a:prstGeom>
          </p:spPr>
        </p:pic>
      </p:grpSp>
      <p:sp>
        <p:nvSpPr>
          <p:cNvPr id="12" name="TextBox 12"/>
          <p:cNvSpPr txBox="1"/>
          <p:nvPr/>
        </p:nvSpPr>
        <p:spPr>
          <a:xfrm>
            <a:off x="1125670" y="4598888"/>
            <a:ext cx="3180617" cy="1398603"/>
          </a:xfrm>
          <a:prstGeom prst="rect">
            <a:avLst/>
          </a:prstGeom>
        </p:spPr>
        <p:txBody>
          <a:bodyPr lIns="0" tIns="0" rIns="0" bIns="0" rtlCol="0" anchor="t">
            <a:spAutoFit/>
          </a:bodyPr>
          <a:lstStyle/>
          <a:p>
            <a:pPr algn="ctr">
              <a:lnSpc>
                <a:spcPts val="5621"/>
              </a:lnSpc>
            </a:pPr>
            <a:r>
              <a:rPr lang="en-US" sz="4015">
                <a:solidFill>
                  <a:srgbClr val="373737"/>
                </a:solidFill>
                <a:latin typeface="Muli Regular Bold"/>
              </a:rPr>
              <a:t>Giới thiệu</a:t>
            </a:r>
          </a:p>
          <a:p>
            <a:pPr algn="ctr">
              <a:lnSpc>
                <a:spcPts val="5621"/>
              </a:lnSpc>
            </a:pPr>
            <a:r>
              <a:rPr lang="en-US" sz="4015">
                <a:solidFill>
                  <a:srgbClr val="373737"/>
                </a:solidFill>
                <a:latin typeface="Muli Regular Bold"/>
              </a:rPr>
              <a:t> đề tài</a:t>
            </a: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934076">
            <a:off x="10259730" y="3594245"/>
            <a:ext cx="1759071" cy="460557"/>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59885" y="2976059"/>
            <a:ext cx="959800" cy="1290685"/>
          </a:xfrm>
          <a:prstGeom prst="rect">
            <a:avLst/>
          </a:prstGeom>
        </p:spPr>
      </p:pic>
      <p:sp>
        <p:nvSpPr>
          <p:cNvPr id="20" name="Slide Number Placeholder 19">
            <a:extLst>
              <a:ext uri="{FF2B5EF4-FFF2-40B4-BE49-F238E27FC236}">
                <a16:creationId xmlns:a16="http://schemas.microsoft.com/office/drawing/2014/main" id="{6A0BCC7D-CE66-A1B9-3D8D-91ADE12D980E}"/>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2BA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527" y="201466"/>
            <a:ext cx="1165374" cy="1426242"/>
          </a:xfrm>
          <a:prstGeom prst="rect">
            <a:avLst/>
          </a:prstGeom>
        </p:spPr>
      </p:pic>
      <p:pic>
        <p:nvPicPr>
          <p:cNvPr id="4" name="Picture 4"/>
          <p:cNvPicPr>
            <a:picLocks noChangeAspect="1"/>
          </p:cNvPicPr>
          <p:nvPr/>
        </p:nvPicPr>
        <p:blipFill>
          <a:blip r:embed="rId7"/>
          <a:srcRect/>
          <a:stretch>
            <a:fillRect/>
          </a:stretch>
        </p:blipFill>
        <p:spPr>
          <a:xfrm>
            <a:off x="8948559" y="570596"/>
            <a:ext cx="9059183" cy="8847159"/>
          </a:xfrm>
          <a:prstGeom prst="rect">
            <a:avLst/>
          </a:prstGeom>
        </p:spPr>
      </p:pic>
      <p:sp>
        <p:nvSpPr>
          <p:cNvPr id="5" name="TextBox 5"/>
          <p:cNvSpPr txBox="1"/>
          <p:nvPr/>
        </p:nvSpPr>
        <p:spPr>
          <a:xfrm>
            <a:off x="2868392" y="441082"/>
            <a:ext cx="7742009" cy="1186627"/>
          </a:xfrm>
          <a:prstGeom prst="rect">
            <a:avLst/>
          </a:prstGeom>
        </p:spPr>
        <p:txBody>
          <a:bodyPr lIns="0" tIns="0" rIns="0" bIns="0" rtlCol="0" anchor="t">
            <a:spAutoFit/>
          </a:bodyPr>
          <a:lstStyle/>
          <a:p>
            <a:pPr marL="0" lvl="0" indent="0" algn="l">
              <a:lnSpc>
                <a:spcPts val="9477"/>
              </a:lnSpc>
              <a:spcBef>
                <a:spcPct val="0"/>
              </a:spcBef>
            </a:pPr>
            <a:r>
              <a:rPr lang="en-US" sz="7898" spc="-236" dirty="0" err="1">
                <a:solidFill>
                  <a:srgbClr val="373737"/>
                </a:solidFill>
                <a:latin typeface="Faustina SemiBold"/>
              </a:rPr>
              <a:t>FedAvg</a:t>
            </a:r>
            <a:endParaRPr lang="en-US" sz="7898" spc="-236" dirty="0">
              <a:solidFill>
                <a:srgbClr val="373737"/>
              </a:solidFill>
              <a:latin typeface="Faustina SemiBold"/>
            </a:endParaRPr>
          </a:p>
        </p:txBody>
      </p:sp>
      <p:sp>
        <p:nvSpPr>
          <p:cNvPr id="6" name="TextBox 6"/>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7" name="TextBox 7"/>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8" name="TextBox 8"/>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sp>
        <p:nvSpPr>
          <p:cNvPr id="9" name="TextBox 9"/>
          <p:cNvSpPr txBox="1"/>
          <p:nvPr/>
        </p:nvSpPr>
        <p:spPr>
          <a:xfrm>
            <a:off x="626683" y="3329511"/>
            <a:ext cx="8321876" cy="6084149"/>
          </a:xfrm>
          <a:prstGeom prst="rect">
            <a:avLst/>
          </a:prstGeom>
        </p:spPr>
        <p:txBody>
          <a:bodyPr lIns="0" tIns="0" rIns="0" bIns="0" rtlCol="0" anchor="t">
            <a:spAutoFit/>
          </a:bodyPr>
          <a:lstStyle/>
          <a:p>
            <a:pPr marL="791169" lvl="1" indent="-395584">
              <a:lnSpc>
                <a:spcPts val="4397"/>
              </a:lnSpc>
              <a:buFont typeface="Arial"/>
              <a:buChar char="•"/>
            </a:pPr>
            <a:r>
              <a:rPr lang="en-US" sz="3664" spc="-109">
                <a:solidFill>
                  <a:srgbClr val="373737"/>
                </a:solidFill>
                <a:latin typeface="Arimo"/>
              </a:rPr>
              <a:t>K: tập hợp client</a:t>
            </a:r>
          </a:p>
          <a:p>
            <a:pPr marL="791169" lvl="1" indent="-395584">
              <a:lnSpc>
                <a:spcPts val="4397"/>
              </a:lnSpc>
              <a:buFont typeface="Arial"/>
              <a:buChar char="•"/>
            </a:pPr>
            <a:r>
              <a:rPr lang="en-US" sz="3664" spc="-109">
                <a:solidFill>
                  <a:srgbClr val="373737"/>
                </a:solidFill>
                <a:latin typeface="Arimo"/>
              </a:rPr>
              <a:t>C: Số lượng client tham gia vào mỗi vòng đào tạo</a:t>
            </a:r>
          </a:p>
          <a:p>
            <a:pPr marL="791169" lvl="1" indent="-395584">
              <a:lnSpc>
                <a:spcPts val="4397"/>
              </a:lnSpc>
              <a:buFont typeface="Arial"/>
              <a:buChar char="•"/>
            </a:pPr>
            <a:r>
              <a:rPr lang="en-US" sz="3664" spc="-109">
                <a:solidFill>
                  <a:srgbClr val="373737"/>
                </a:solidFill>
                <a:latin typeface="Arimo"/>
              </a:rPr>
              <a:t>w: các tham số</a:t>
            </a:r>
          </a:p>
          <a:p>
            <a:pPr marL="791169" lvl="1" indent="-395584">
              <a:lnSpc>
                <a:spcPts val="4397"/>
              </a:lnSpc>
              <a:buFont typeface="Arial"/>
              <a:buChar char="•"/>
            </a:pPr>
            <a:r>
              <a:rPr lang="en-US" sz="3664" spc="-109">
                <a:solidFill>
                  <a:srgbClr val="373737"/>
                </a:solidFill>
                <a:latin typeface="Arimo"/>
              </a:rPr>
              <a:t>Pk : Dữ liệu ở client</a:t>
            </a:r>
          </a:p>
          <a:p>
            <a:pPr marL="791169" lvl="1" indent="-395584">
              <a:lnSpc>
                <a:spcPts val="4397"/>
              </a:lnSpc>
              <a:buFont typeface="Arial"/>
              <a:buChar char="•"/>
            </a:pPr>
            <a:r>
              <a:rPr lang="en-US" sz="3664" spc="-109">
                <a:solidFill>
                  <a:srgbClr val="373737"/>
                </a:solidFill>
                <a:latin typeface="Arimo"/>
              </a:rPr>
              <a:t>B:  Kích thước minibatch cục bộ </a:t>
            </a:r>
          </a:p>
          <a:p>
            <a:pPr marL="791169" lvl="1" indent="-395584">
              <a:lnSpc>
                <a:spcPts val="4397"/>
              </a:lnSpc>
              <a:buFont typeface="Arial"/>
              <a:buChar char="•"/>
            </a:pPr>
            <a:r>
              <a:rPr lang="en-US" sz="3664" spc="-109">
                <a:solidFill>
                  <a:srgbClr val="373737"/>
                </a:solidFill>
                <a:latin typeface="Arimo"/>
              </a:rPr>
              <a:t>E: số lượt đào tạo mà mỗi client thực hiện trên tập dữ liệu cục bộ của mình trên mỗi vòng dữ liệu</a:t>
            </a:r>
          </a:p>
          <a:p>
            <a:pPr marL="791169" lvl="1" indent="-395584">
              <a:lnSpc>
                <a:spcPts val="4397"/>
              </a:lnSpc>
              <a:buFont typeface="Arial"/>
              <a:buChar char="•"/>
            </a:pPr>
            <a:r>
              <a:rPr lang="en-US" sz="3664" spc="-109">
                <a:solidFill>
                  <a:srgbClr val="373737"/>
                </a:solidFill>
                <a:ea typeface="Arimo"/>
              </a:rPr>
              <a:t>▽F (w) : gradient hàm chi phí</a:t>
            </a:r>
          </a:p>
          <a:p>
            <a:pPr marL="791169" lvl="1" indent="-395584" algn="l">
              <a:lnSpc>
                <a:spcPts val="4397"/>
              </a:lnSpc>
              <a:buFont typeface="Arial"/>
              <a:buChar char="•"/>
            </a:pPr>
            <a:r>
              <a:rPr lang="en-US" sz="3664" spc="-109">
                <a:solidFill>
                  <a:srgbClr val="373737"/>
                </a:solidFill>
                <a:latin typeface="Arimo"/>
              </a:rPr>
              <a:t>η: tốc độ học</a:t>
            </a:r>
          </a:p>
        </p:txBody>
      </p:sp>
      <p:sp>
        <p:nvSpPr>
          <p:cNvPr id="15" name="Slide Number Placeholder 14">
            <a:extLst>
              <a:ext uri="{FF2B5EF4-FFF2-40B4-BE49-F238E27FC236}">
                <a16:creationId xmlns:a16="http://schemas.microsoft.com/office/drawing/2014/main" id="{FA602FEA-7669-1268-7A15-5BE5C6CD4724}"/>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6527" y="201466"/>
            <a:ext cx="1165374" cy="1426242"/>
          </a:xfrm>
          <a:prstGeom prst="rect">
            <a:avLst/>
          </a:prstGeom>
        </p:spPr>
      </p:pic>
      <p:sp>
        <p:nvSpPr>
          <p:cNvPr id="4" name="TextBox 4"/>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5" name="TextBox 5"/>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6" name="TextBox 6"/>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624018">
            <a:off x="3204616" y="2611309"/>
            <a:ext cx="13042902" cy="10386893"/>
          </a:xfrm>
          <a:prstGeom prst="rect">
            <a:avLst/>
          </a:prstGeom>
        </p:spPr>
      </p:pic>
      <p:sp>
        <p:nvSpPr>
          <p:cNvPr id="8" name="TextBox 8"/>
          <p:cNvSpPr txBox="1"/>
          <p:nvPr/>
        </p:nvSpPr>
        <p:spPr>
          <a:xfrm>
            <a:off x="2868392" y="370407"/>
            <a:ext cx="7742009" cy="1186627"/>
          </a:xfrm>
          <a:prstGeom prst="rect">
            <a:avLst/>
          </a:prstGeom>
        </p:spPr>
        <p:txBody>
          <a:bodyPr lIns="0" tIns="0" rIns="0" bIns="0" rtlCol="0" anchor="t">
            <a:spAutoFit/>
          </a:bodyPr>
          <a:lstStyle/>
          <a:p>
            <a:pPr marL="0" lvl="0" indent="0" algn="l">
              <a:lnSpc>
                <a:spcPts val="9477"/>
              </a:lnSpc>
              <a:spcBef>
                <a:spcPct val="0"/>
              </a:spcBef>
            </a:pPr>
            <a:r>
              <a:rPr lang="en-US" sz="7898" spc="-236">
                <a:solidFill>
                  <a:srgbClr val="373737"/>
                </a:solidFill>
                <a:latin typeface="Faustina SemiBold"/>
              </a:rPr>
              <a:t>Tối Ưu</a:t>
            </a:r>
          </a:p>
        </p:txBody>
      </p:sp>
      <p:sp>
        <p:nvSpPr>
          <p:cNvPr id="9" name="TextBox 9"/>
          <p:cNvSpPr txBox="1"/>
          <p:nvPr/>
        </p:nvSpPr>
        <p:spPr>
          <a:xfrm rot="-85425">
            <a:off x="5996322" y="4497536"/>
            <a:ext cx="6903156" cy="1215741"/>
          </a:xfrm>
          <a:prstGeom prst="rect">
            <a:avLst/>
          </a:prstGeom>
        </p:spPr>
        <p:txBody>
          <a:bodyPr lIns="0" tIns="0" rIns="0" bIns="0" rtlCol="0" anchor="t">
            <a:spAutoFit/>
          </a:bodyPr>
          <a:lstStyle/>
          <a:p>
            <a:pPr algn="ctr">
              <a:lnSpc>
                <a:spcPts val="4918"/>
              </a:lnSpc>
            </a:pPr>
            <a:r>
              <a:rPr lang="en-US" sz="3513">
                <a:solidFill>
                  <a:srgbClr val="000000"/>
                </a:solidFill>
                <a:latin typeface="Lato Bold Italics"/>
              </a:rPr>
              <a:t>Tăng việc xử lý song song trên mỗi client (số client)</a:t>
            </a:r>
          </a:p>
        </p:txBody>
      </p:sp>
      <p:sp>
        <p:nvSpPr>
          <p:cNvPr id="10" name="TextBox 10"/>
          <p:cNvSpPr txBox="1"/>
          <p:nvPr/>
        </p:nvSpPr>
        <p:spPr>
          <a:xfrm rot="-85425">
            <a:off x="6217874" y="6297252"/>
            <a:ext cx="6903156" cy="601349"/>
          </a:xfrm>
          <a:prstGeom prst="rect">
            <a:avLst/>
          </a:prstGeom>
        </p:spPr>
        <p:txBody>
          <a:bodyPr lIns="0" tIns="0" rIns="0" bIns="0" rtlCol="0" anchor="t">
            <a:spAutoFit/>
          </a:bodyPr>
          <a:lstStyle/>
          <a:p>
            <a:pPr algn="ctr">
              <a:lnSpc>
                <a:spcPts val="4918"/>
              </a:lnSpc>
            </a:pPr>
            <a:r>
              <a:rPr lang="en-US" sz="3513">
                <a:solidFill>
                  <a:srgbClr val="000000"/>
                </a:solidFill>
                <a:latin typeface="Lato Bold Italics"/>
              </a:rPr>
              <a:t>Tăng việc tính toán trên mỗi client</a:t>
            </a:r>
          </a:p>
        </p:txBody>
      </p:sp>
      <p:sp>
        <p:nvSpPr>
          <p:cNvPr id="11" name="TextBox 11"/>
          <p:cNvSpPr txBox="1"/>
          <p:nvPr/>
        </p:nvSpPr>
        <p:spPr>
          <a:xfrm rot="-85425">
            <a:off x="5691757" y="2701051"/>
            <a:ext cx="6903156" cy="1215741"/>
          </a:xfrm>
          <a:prstGeom prst="rect">
            <a:avLst/>
          </a:prstGeom>
        </p:spPr>
        <p:txBody>
          <a:bodyPr lIns="0" tIns="0" rIns="0" bIns="0" rtlCol="0" anchor="t">
            <a:spAutoFit/>
          </a:bodyPr>
          <a:lstStyle/>
          <a:p>
            <a:pPr algn="ctr">
              <a:lnSpc>
                <a:spcPts val="4918"/>
              </a:lnSpc>
            </a:pPr>
            <a:r>
              <a:rPr lang="en-US" sz="3513">
                <a:solidFill>
                  <a:srgbClr val="000000"/>
                </a:solidFill>
                <a:latin typeface="Lato Bold Italics"/>
              </a:rPr>
              <a:t>Hạn chế dữ liệu bị Non-IID và mất cân bằng</a:t>
            </a:r>
          </a:p>
        </p:txBody>
      </p:sp>
      <p:sp>
        <p:nvSpPr>
          <p:cNvPr id="12" name="TextBox 12"/>
          <p:cNvSpPr txBox="1"/>
          <p:nvPr/>
        </p:nvSpPr>
        <p:spPr>
          <a:xfrm rot="-85425">
            <a:off x="6210241" y="7479439"/>
            <a:ext cx="6903156" cy="1215741"/>
          </a:xfrm>
          <a:prstGeom prst="rect">
            <a:avLst/>
          </a:prstGeom>
        </p:spPr>
        <p:txBody>
          <a:bodyPr lIns="0" tIns="0" rIns="0" bIns="0" rtlCol="0" anchor="t">
            <a:spAutoFit/>
          </a:bodyPr>
          <a:lstStyle/>
          <a:p>
            <a:pPr algn="ctr">
              <a:lnSpc>
                <a:spcPts val="4918"/>
              </a:lnSpc>
            </a:pPr>
            <a:r>
              <a:rPr lang="en-US" sz="3513">
                <a:solidFill>
                  <a:srgbClr val="000000"/>
                </a:solidFill>
                <a:latin typeface="Lato Bold Italics"/>
              </a:rPr>
              <a:t>Cải thiện tốc độ giao tiếp client-server </a:t>
            </a:r>
          </a:p>
        </p:txBody>
      </p:sp>
      <p:sp>
        <p:nvSpPr>
          <p:cNvPr id="18" name="Slide Number Placeholder 17">
            <a:extLst>
              <a:ext uri="{FF2B5EF4-FFF2-40B4-BE49-F238E27FC236}">
                <a16:creationId xmlns:a16="http://schemas.microsoft.com/office/drawing/2014/main" id="{946788D5-537E-A60E-8861-9966AE425A17}"/>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04030" y="8310475"/>
            <a:ext cx="1988757" cy="18224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148" y="7693618"/>
            <a:ext cx="1008060" cy="1233714"/>
          </a:xfrm>
          <a:prstGeom prst="rect">
            <a:avLst/>
          </a:prstGeom>
        </p:spPr>
      </p:pic>
      <p:sp>
        <p:nvSpPr>
          <p:cNvPr id="4" name="TextBox 4"/>
          <p:cNvSpPr txBox="1"/>
          <p:nvPr/>
        </p:nvSpPr>
        <p:spPr>
          <a:xfrm rot="-132515">
            <a:off x="247989" y="7715453"/>
            <a:ext cx="676909" cy="74808"/>
          </a:xfrm>
          <a:prstGeom prst="rect">
            <a:avLst/>
          </a:prstGeom>
        </p:spPr>
        <p:txBody>
          <a:bodyPr lIns="0" tIns="0" rIns="0" bIns="0" rtlCol="0" anchor="t">
            <a:spAutoFit/>
          </a:bodyPr>
          <a:lstStyle/>
          <a:p>
            <a:pPr marL="0" lvl="0" indent="0" algn="l">
              <a:lnSpc>
                <a:spcPts val="532"/>
              </a:lnSpc>
              <a:spcBef>
                <a:spcPct val="0"/>
              </a:spcBef>
            </a:pPr>
            <a:r>
              <a:rPr lang="en-US" sz="443">
                <a:solidFill>
                  <a:srgbClr val="373737"/>
                </a:solidFill>
                <a:latin typeface="Faustina Regular"/>
              </a:rPr>
              <a:t>New York 4,496 KILOMET</a:t>
            </a:r>
          </a:p>
        </p:txBody>
      </p:sp>
      <p:sp>
        <p:nvSpPr>
          <p:cNvPr id="5" name="TextBox 5"/>
          <p:cNvSpPr txBox="1"/>
          <p:nvPr/>
        </p:nvSpPr>
        <p:spPr>
          <a:xfrm rot="-132515">
            <a:off x="202667" y="7929052"/>
            <a:ext cx="635864" cy="63439"/>
          </a:xfrm>
          <a:prstGeom prst="rect">
            <a:avLst/>
          </a:prstGeom>
        </p:spPr>
        <p:txBody>
          <a:bodyPr lIns="0" tIns="0" rIns="0" bIns="0" rtlCol="0" anchor="t">
            <a:spAutoFit/>
          </a:bodyPr>
          <a:lstStyle/>
          <a:p>
            <a:pPr marL="0" lvl="0" indent="0" algn="l">
              <a:lnSpc>
                <a:spcPts val="580"/>
              </a:lnSpc>
              <a:spcBef>
                <a:spcPct val="0"/>
              </a:spcBef>
            </a:pPr>
            <a:r>
              <a:rPr lang="en-US" sz="483">
                <a:solidFill>
                  <a:srgbClr val="373737"/>
                </a:solidFill>
                <a:latin typeface="Faustina Regular"/>
              </a:rPr>
              <a:t>Sydney 12,073KILOMET</a:t>
            </a:r>
          </a:p>
        </p:txBody>
      </p:sp>
      <p:sp>
        <p:nvSpPr>
          <p:cNvPr id="6" name="TextBox 6"/>
          <p:cNvSpPr txBox="1"/>
          <p:nvPr/>
        </p:nvSpPr>
        <p:spPr>
          <a:xfrm rot="-250791">
            <a:off x="252709" y="8121810"/>
            <a:ext cx="634763" cy="70376"/>
          </a:xfrm>
          <a:prstGeom prst="rect">
            <a:avLst/>
          </a:prstGeom>
        </p:spPr>
        <p:txBody>
          <a:bodyPr lIns="0" tIns="0" rIns="0" bIns="0" rtlCol="0" anchor="t">
            <a:spAutoFit/>
          </a:bodyPr>
          <a:lstStyle/>
          <a:p>
            <a:pPr marL="0" lvl="0" indent="0" algn="l">
              <a:lnSpc>
                <a:spcPts val="567"/>
              </a:lnSpc>
              <a:spcBef>
                <a:spcPct val="0"/>
              </a:spcBef>
            </a:pPr>
            <a:r>
              <a:rPr lang="en-US" sz="473">
                <a:solidFill>
                  <a:srgbClr val="373737"/>
                </a:solidFill>
                <a:latin typeface="Faustina Regular"/>
              </a:rPr>
              <a:t>Manila 11,759KILOMET</a:t>
            </a:r>
          </a:p>
        </p:txBody>
      </p:sp>
      <p:sp>
        <p:nvSpPr>
          <p:cNvPr id="7" name="TextBox 7"/>
          <p:cNvSpPr txBox="1"/>
          <p:nvPr/>
        </p:nvSpPr>
        <p:spPr>
          <a:xfrm rot="564164">
            <a:off x="287476" y="8383937"/>
            <a:ext cx="553502" cy="61382"/>
          </a:xfrm>
          <a:prstGeom prst="rect">
            <a:avLst/>
          </a:prstGeom>
        </p:spPr>
        <p:txBody>
          <a:bodyPr lIns="0" tIns="0" rIns="0" bIns="0" rtlCol="0" anchor="t">
            <a:spAutoFit/>
          </a:bodyPr>
          <a:lstStyle/>
          <a:p>
            <a:pPr marL="0" lvl="0" indent="0" algn="l">
              <a:lnSpc>
                <a:spcPts val="578"/>
              </a:lnSpc>
              <a:spcBef>
                <a:spcPct val="0"/>
              </a:spcBef>
            </a:pPr>
            <a:r>
              <a:rPr lang="en-US" sz="481">
                <a:solidFill>
                  <a:srgbClr val="373737"/>
                </a:solidFill>
                <a:latin typeface="Faustina Regular"/>
              </a:rPr>
              <a:t>Paris 9088KILOMET</a:t>
            </a:r>
          </a:p>
        </p:txBody>
      </p:sp>
      <p:sp>
        <p:nvSpPr>
          <p:cNvPr id="8" name="TextBox 8"/>
          <p:cNvSpPr txBox="1"/>
          <p:nvPr/>
        </p:nvSpPr>
        <p:spPr>
          <a:xfrm>
            <a:off x="3126668" y="3763475"/>
            <a:ext cx="12034665" cy="1190625"/>
          </a:xfrm>
          <a:prstGeom prst="rect">
            <a:avLst/>
          </a:prstGeom>
        </p:spPr>
        <p:txBody>
          <a:bodyPr lIns="0" tIns="0" rIns="0" bIns="0" rtlCol="0" anchor="t">
            <a:spAutoFit/>
          </a:bodyPr>
          <a:lstStyle/>
          <a:p>
            <a:pPr marL="0" lvl="0" indent="0" algn="l">
              <a:lnSpc>
                <a:spcPts val="9479"/>
              </a:lnSpc>
              <a:spcBef>
                <a:spcPct val="0"/>
              </a:spcBef>
            </a:pPr>
            <a:r>
              <a:rPr lang="en-US" sz="7899" spc="-236">
                <a:solidFill>
                  <a:srgbClr val="373737"/>
                </a:solidFill>
                <a:latin typeface="Faustina SemiBold"/>
              </a:rPr>
              <a:t> ƯU ĐIỂM  &amp;&amp;  NHƯỢC ĐIỂM</a:t>
            </a:r>
          </a:p>
        </p:txBody>
      </p:sp>
      <p:sp>
        <p:nvSpPr>
          <p:cNvPr id="9" name="TextBox 9"/>
          <p:cNvSpPr txBox="1"/>
          <p:nvPr/>
        </p:nvSpPr>
        <p:spPr>
          <a:xfrm>
            <a:off x="10806834" y="0"/>
            <a:ext cx="7481166"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 NỘI DUNG CHI TIẾT</a:t>
            </a:r>
          </a:p>
        </p:txBody>
      </p:sp>
      <p:sp>
        <p:nvSpPr>
          <p:cNvPr id="15" name="Slide Number Placeholder 14">
            <a:extLst>
              <a:ext uri="{FF2B5EF4-FFF2-40B4-BE49-F238E27FC236}">
                <a16:creationId xmlns:a16="http://schemas.microsoft.com/office/drawing/2014/main" id="{647866BF-EDE5-7B20-B997-29FACAABA513}"/>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10" name="Picture 17">
            <a:extLst>
              <a:ext uri="{FF2B5EF4-FFF2-40B4-BE49-F238E27FC236}">
                <a16:creationId xmlns:a16="http://schemas.microsoft.com/office/drawing/2014/main" id="{D0BB648B-5521-F24A-0AD7-EFBA14A9FF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669" y="-158636"/>
            <a:ext cx="1955515" cy="1955515"/>
          </a:xfrm>
          <a:prstGeom prst="rect">
            <a:avLst/>
          </a:prstGeom>
        </p:spPr>
      </p:pic>
      <p:pic>
        <p:nvPicPr>
          <p:cNvPr id="11" name="Picture 19">
            <a:extLst>
              <a:ext uri="{FF2B5EF4-FFF2-40B4-BE49-F238E27FC236}">
                <a16:creationId xmlns:a16="http://schemas.microsoft.com/office/drawing/2014/main" id="{8682A206-9256-09AB-94C6-ADF0A377D9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468600" y="1205367"/>
            <a:ext cx="2073186" cy="2597386"/>
          </a:xfrm>
          <a:prstGeom prst="rect">
            <a:avLst/>
          </a:prstGeom>
        </p:spPr>
      </p:pic>
      <p:pic>
        <p:nvPicPr>
          <p:cNvPr id="12" name="Picture 20">
            <a:extLst>
              <a:ext uri="{FF2B5EF4-FFF2-40B4-BE49-F238E27FC236}">
                <a16:creationId xmlns:a16="http://schemas.microsoft.com/office/drawing/2014/main" id="{CBE2927B-504C-9836-E5D3-227CA0CE1F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63068" y="7617341"/>
            <a:ext cx="4129818"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sp>
        <p:nvSpPr>
          <p:cNvPr id="2" name="TextBox 2"/>
          <p:cNvSpPr txBox="1"/>
          <p:nvPr/>
        </p:nvSpPr>
        <p:spPr>
          <a:xfrm>
            <a:off x="11675831" y="12517"/>
            <a:ext cx="661216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ĐẶC ĐIỂM CHÍNH</a:t>
            </a:r>
          </a:p>
        </p:txBody>
      </p:sp>
      <p:sp>
        <p:nvSpPr>
          <p:cNvPr id="3" name="TextBox 3"/>
          <p:cNvSpPr txBox="1"/>
          <p:nvPr/>
        </p:nvSpPr>
        <p:spPr>
          <a:xfrm>
            <a:off x="2675202" y="3067052"/>
            <a:ext cx="12163173" cy="3425444"/>
          </a:xfrm>
          <a:prstGeom prst="rect">
            <a:avLst/>
          </a:prstGeom>
        </p:spPr>
        <p:txBody>
          <a:bodyPr lIns="0" tIns="0" rIns="0" bIns="0" rtlCol="0" anchor="t">
            <a:spAutoFit/>
          </a:bodyPr>
          <a:lstStyle/>
          <a:p>
            <a:pPr marL="1027484" lvl="1" indent="-513742">
              <a:lnSpc>
                <a:spcPts val="5710"/>
              </a:lnSpc>
              <a:buFont typeface="Arial"/>
              <a:buChar char="•"/>
            </a:pPr>
            <a:r>
              <a:rPr lang="en-US" sz="4759" spc="-142">
                <a:solidFill>
                  <a:srgbClr val="373737"/>
                </a:solidFill>
                <a:latin typeface="Faustina SemiBold"/>
              </a:rPr>
              <a:t>Ưu điểm:</a:t>
            </a:r>
          </a:p>
          <a:p>
            <a:pPr marL="1968610" lvl="2" indent="-656203">
              <a:lnSpc>
                <a:spcPts val="7476"/>
              </a:lnSpc>
              <a:buFont typeface="Arial"/>
              <a:buChar char="⚬"/>
            </a:pPr>
            <a:r>
              <a:rPr lang="en-US" sz="4559" spc="-136">
                <a:solidFill>
                  <a:srgbClr val="373737"/>
                </a:solidFill>
                <a:latin typeface="Faustina SemiBold"/>
              </a:rPr>
              <a:t>Tính bảo mật dữ  liệu</a:t>
            </a:r>
          </a:p>
          <a:p>
            <a:pPr marL="1968610" lvl="2" indent="-656203">
              <a:lnSpc>
                <a:spcPts val="7476"/>
              </a:lnSpc>
              <a:buFont typeface="Arial"/>
              <a:buChar char="⚬"/>
            </a:pPr>
            <a:r>
              <a:rPr lang="en-US" sz="4559" spc="-136">
                <a:solidFill>
                  <a:srgbClr val="373737"/>
                </a:solidFill>
                <a:latin typeface="Faustina SemiBold"/>
              </a:rPr>
              <a:t>Tiếp cận thêm nhiều nguồn dữ  liệu</a:t>
            </a:r>
          </a:p>
          <a:p>
            <a:pPr marL="1968610" lvl="2" indent="-656203" algn="l">
              <a:lnSpc>
                <a:spcPts val="7476"/>
              </a:lnSpc>
              <a:buFont typeface="Arial"/>
              <a:buChar char="⚬"/>
            </a:pPr>
            <a:r>
              <a:rPr lang="en-US" sz="4559" spc="-136">
                <a:solidFill>
                  <a:srgbClr val="373737"/>
                </a:solidFill>
                <a:latin typeface="Faustina SemiBold"/>
              </a:rPr>
              <a:t>Tận dụng  mô hình từ  nhiều bên</a:t>
            </a:r>
          </a:p>
        </p:txBody>
      </p:sp>
      <p:sp>
        <p:nvSpPr>
          <p:cNvPr id="9" name="Slide Number Placeholder 8">
            <a:extLst>
              <a:ext uri="{FF2B5EF4-FFF2-40B4-BE49-F238E27FC236}">
                <a16:creationId xmlns:a16="http://schemas.microsoft.com/office/drawing/2014/main" id="{9DEC6F67-1E33-F021-355C-7ADC3BC5C0D2}"/>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Picture 2">
            <a:extLst>
              <a:ext uri="{FF2B5EF4-FFF2-40B4-BE49-F238E27FC236}">
                <a16:creationId xmlns:a16="http://schemas.microsoft.com/office/drawing/2014/main" id="{2A55B919-A1C5-CAE5-88AB-34199753DB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69277" y="870261"/>
            <a:ext cx="2299115" cy="2106825"/>
          </a:xfrm>
          <a:prstGeom prst="rect">
            <a:avLst/>
          </a:prstGeom>
        </p:spPr>
      </p:pic>
      <p:pic>
        <p:nvPicPr>
          <p:cNvPr id="5" name="Picture 3">
            <a:extLst>
              <a:ext uri="{FF2B5EF4-FFF2-40B4-BE49-F238E27FC236}">
                <a16:creationId xmlns:a16="http://schemas.microsoft.com/office/drawing/2014/main" id="{A9EAA722-C950-B915-D1E6-71B123A690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527" y="201466"/>
            <a:ext cx="1165374" cy="1426242"/>
          </a:xfrm>
          <a:prstGeom prst="rect">
            <a:avLst/>
          </a:prstGeom>
        </p:spPr>
      </p:pic>
      <p:sp>
        <p:nvSpPr>
          <p:cNvPr id="6" name="TextBox 6">
            <a:extLst>
              <a:ext uri="{FF2B5EF4-FFF2-40B4-BE49-F238E27FC236}">
                <a16:creationId xmlns:a16="http://schemas.microsoft.com/office/drawing/2014/main" id="{A54BADF7-75FD-41D7-C36A-386D59D1DEF2}"/>
              </a:ext>
            </a:extLst>
          </p:cNvPr>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7" name="TextBox 7">
            <a:extLst>
              <a:ext uri="{FF2B5EF4-FFF2-40B4-BE49-F238E27FC236}">
                <a16:creationId xmlns:a16="http://schemas.microsoft.com/office/drawing/2014/main" id="{E9715962-4392-E463-509E-06F4B6430FC4}"/>
              </a:ext>
            </a:extLst>
          </p:cNvPr>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8" name="TextBox 8">
            <a:extLst>
              <a:ext uri="{FF2B5EF4-FFF2-40B4-BE49-F238E27FC236}">
                <a16:creationId xmlns:a16="http://schemas.microsoft.com/office/drawing/2014/main" id="{7A4FFF03-265E-2C59-B7F4-CB9C34B30E08}"/>
              </a:ext>
            </a:extLst>
          </p:cNvPr>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pic>
        <p:nvPicPr>
          <p:cNvPr id="10" name="Picture 17">
            <a:extLst>
              <a:ext uri="{FF2B5EF4-FFF2-40B4-BE49-F238E27FC236}">
                <a16:creationId xmlns:a16="http://schemas.microsoft.com/office/drawing/2014/main" id="{2F50A275-C969-FD6D-20FB-5BC17111D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41076" y="7461224"/>
            <a:ext cx="1955515" cy="1955515"/>
          </a:xfrm>
          <a:prstGeom prst="rect">
            <a:avLst/>
          </a:prstGeom>
        </p:spPr>
      </p:pic>
      <p:pic>
        <p:nvPicPr>
          <p:cNvPr id="11" name="Picture 18">
            <a:extLst>
              <a:ext uri="{FF2B5EF4-FFF2-40B4-BE49-F238E27FC236}">
                <a16:creationId xmlns:a16="http://schemas.microsoft.com/office/drawing/2014/main" id="{EFFC2A5E-840B-B447-5791-64652AA9D4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826112" y="8375491"/>
            <a:ext cx="1441106" cy="1412284"/>
          </a:xfrm>
          <a:prstGeom prst="rect">
            <a:avLst/>
          </a:prstGeom>
        </p:spPr>
      </p:pic>
      <p:pic>
        <p:nvPicPr>
          <p:cNvPr id="12" name="Picture 19">
            <a:extLst>
              <a:ext uri="{FF2B5EF4-FFF2-40B4-BE49-F238E27FC236}">
                <a16:creationId xmlns:a16="http://schemas.microsoft.com/office/drawing/2014/main" id="{5B0F93BA-7822-7705-FAFB-8B13BC8204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468600" y="1205367"/>
            <a:ext cx="2073186" cy="2597386"/>
          </a:xfrm>
          <a:prstGeom prst="rect">
            <a:avLst/>
          </a:prstGeom>
        </p:spPr>
      </p:pic>
      <p:pic>
        <p:nvPicPr>
          <p:cNvPr id="13" name="Picture 20">
            <a:extLst>
              <a:ext uri="{FF2B5EF4-FFF2-40B4-BE49-F238E27FC236}">
                <a16:creationId xmlns:a16="http://schemas.microsoft.com/office/drawing/2014/main" id="{3403B568-730F-B051-B5D1-A7E6918A75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963068" y="7617341"/>
            <a:ext cx="4129818" cy="4114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sp>
        <p:nvSpPr>
          <p:cNvPr id="2" name="TextBox 2"/>
          <p:cNvSpPr txBox="1"/>
          <p:nvPr/>
        </p:nvSpPr>
        <p:spPr>
          <a:xfrm>
            <a:off x="11675831" y="12517"/>
            <a:ext cx="661216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ĐẶC ĐIỂM CHÍNH</a:t>
            </a:r>
          </a:p>
        </p:txBody>
      </p:sp>
      <p:sp>
        <p:nvSpPr>
          <p:cNvPr id="3" name="TextBox 3"/>
          <p:cNvSpPr txBox="1"/>
          <p:nvPr/>
        </p:nvSpPr>
        <p:spPr>
          <a:xfrm>
            <a:off x="2484535" y="2838894"/>
            <a:ext cx="13933510" cy="5105400"/>
          </a:xfrm>
          <a:prstGeom prst="rect">
            <a:avLst/>
          </a:prstGeom>
        </p:spPr>
        <p:txBody>
          <a:bodyPr lIns="0" tIns="0" rIns="0" bIns="0" rtlCol="0" anchor="t">
            <a:spAutoFit/>
          </a:bodyPr>
          <a:lstStyle/>
          <a:p>
            <a:pPr marL="1027484" lvl="1" indent="-513742">
              <a:lnSpc>
                <a:spcPts val="5710"/>
              </a:lnSpc>
              <a:buFont typeface="Arial"/>
              <a:buChar char="•"/>
            </a:pPr>
            <a:r>
              <a:rPr lang="en-US" sz="4759" spc="-142">
                <a:solidFill>
                  <a:srgbClr val="373737"/>
                </a:solidFill>
                <a:latin typeface="Faustina SemiBold"/>
              </a:rPr>
              <a:t>Nhược điểm:</a:t>
            </a:r>
          </a:p>
          <a:p>
            <a:pPr marL="1968610" lvl="2" indent="-656203">
              <a:lnSpc>
                <a:spcPts val="7294"/>
              </a:lnSpc>
              <a:buFont typeface="Arial"/>
              <a:buChar char="⚬"/>
            </a:pPr>
            <a:r>
              <a:rPr lang="en-US" sz="4559" spc="-136">
                <a:solidFill>
                  <a:srgbClr val="373737"/>
                </a:solidFill>
                <a:latin typeface="Faustina SemiBold"/>
              </a:rPr>
              <a:t>Giao tiếp có thể chậm và không ổn định.</a:t>
            </a:r>
          </a:p>
          <a:p>
            <a:pPr marL="1968610" lvl="2" indent="-656203">
              <a:lnSpc>
                <a:spcPts val="7294"/>
              </a:lnSpc>
              <a:buFont typeface="Arial"/>
              <a:buChar char="⚬"/>
            </a:pPr>
            <a:r>
              <a:rPr lang="en-US" sz="4559" spc="-136">
                <a:solidFill>
                  <a:srgbClr val="373737"/>
                </a:solidFill>
                <a:latin typeface="Faustina SemiBold"/>
              </a:rPr>
              <a:t>Dữ liệu từ những người tham gia khác nhau.</a:t>
            </a:r>
          </a:p>
          <a:p>
            <a:pPr marL="1968610" lvl="2" indent="-656203">
              <a:lnSpc>
                <a:spcPts val="7294"/>
              </a:lnSpc>
              <a:buFont typeface="Arial"/>
              <a:buChar char="⚬"/>
            </a:pPr>
            <a:r>
              <a:rPr lang="en-US" sz="4559" spc="-136">
                <a:solidFill>
                  <a:srgbClr val="373737"/>
                </a:solidFill>
                <a:latin typeface="Faustina SemiBold"/>
              </a:rPr>
              <a:t>Mô hình lớn gây khó khăn cho việc đào tạo ở client</a:t>
            </a:r>
          </a:p>
          <a:p>
            <a:pPr marL="1968610" lvl="2" indent="-656203">
              <a:lnSpc>
                <a:spcPts val="7294"/>
              </a:lnSpc>
              <a:buFont typeface="Arial"/>
              <a:buChar char="⚬"/>
            </a:pPr>
            <a:r>
              <a:rPr lang="en-US" sz="4559" spc="-136">
                <a:solidFill>
                  <a:srgbClr val="373737"/>
                </a:solidFill>
                <a:latin typeface="Faustina SemiBold"/>
              </a:rPr>
              <a:t>Những người tham gia bị phân tán và khó xác thực.</a:t>
            </a:r>
          </a:p>
          <a:p>
            <a:pPr algn="l">
              <a:lnSpc>
                <a:spcPts val="5470"/>
              </a:lnSpc>
            </a:pPr>
            <a:endParaRPr lang="en-US" sz="4559" spc="-136">
              <a:solidFill>
                <a:srgbClr val="373737"/>
              </a:solidFill>
              <a:latin typeface="Faustina SemiBold"/>
            </a:endParaRPr>
          </a:p>
        </p:txBody>
      </p:sp>
      <p:sp>
        <p:nvSpPr>
          <p:cNvPr id="9" name="Slide Number Placeholder 8">
            <a:extLst>
              <a:ext uri="{FF2B5EF4-FFF2-40B4-BE49-F238E27FC236}">
                <a16:creationId xmlns:a16="http://schemas.microsoft.com/office/drawing/2014/main" id="{C82C83B7-78E3-CD6B-66C8-557481A5FC44}"/>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Picture 2">
            <a:extLst>
              <a:ext uri="{FF2B5EF4-FFF2-40B4-BE49-F238E27FC236}">
                <a16:creationId xmlns:a16="http://schemas.microsoft.com/office/drawing/2014/main" id="{CECB64B7-9595-BD24-6070-53575E0E6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69277" y="870261"/>
            <a:ext cx="2299115" cy="2106825"/>
          </a:xfrm>
          <a:prstGeom prst="rect">
            <a:avLst/>
          </a:prstGeom>
        </p:spPr>
      </p:pic>
      <p:pic>
        <p:nvPicPr>
          <p:cNvPr id="5" name="Picture 3">
            <a:extLst>
              <a:ext uri="{FF2B5EF4-FFF2-40B4-BE49-F238E27FC236}">
                <a16:creationId xmlns:a16="http://schemas.microsoft.com/office/drawing/2014/main" id="{7DBB3FC1-C09B-0C3C-014A-ACDDDA1DAC1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527" y="201466"/>
            <a:ext cx="1165374" cy="1426242"/>
          </a:xfrm>
          <a:prstGeom prst="rect">
            <a:avLst/>
          </a:prstGeom>
        </p:spPr>
      </p:pic>
      <p:sp>
        <p:nvSpPr>
          <p:cNvPr id="6" name="TextBox 6">
            <a:extLst>
              <a:ext uri="{FF2B5EF4-FFF2-40B4-BE49-F238E27FC236}">
                <a16:creationId xmlns:a16="http://schemas.microsoft.com/office/drawing/2014/main" id="{23B4C281-0FC3-E971-3A2B-B7BA491298EA}"/>
              </a:ext>
            </a:extLst>
          </p:cNvPr>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7" name="TextBox 7">
            <a:extLst>
              <a:ext uri="{FF2B5EF4-FFF2-40B4-BE49-F238E27FC236}">
                <a16:creationId xmlns:a16="http://schemas.microsoft.com/office/drawing/2014/main" id="{AA122C50-328F-1768-2D12-31CA808B8447}"/>
              </a:ext>
            </a:extLst>
          </p:cNvPr>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8" name="TextBox 8">
            <a:extLst>
              <a:ext uri="{FF2B5EF4-FFF2-40B4-BE49-F238E27FC236}">
                <a16:creationId xmlns:a16="http://schemas.microsoft.com/office/drawing/2014/main" id="{B66A82F2-5177-81A0-C935-CFAC89D693CE}"/>
              </a:ext>
            </a:extLst>
          </p:cNvPr>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pic>
        <p:nvPicPr>
          <p:cNvPr id="10" name="Picture 17">
            <a:extLst>
              <a:ext uri="{FF2B5EF4-FFF2-40B4-BE49-F238E27FC236}">
                <a16:creationId xmlns:a16="http://schemas.microsoft.com/office/drawing/2014/main" id="{4C0CEE05-DD7D-CE2E-1ED6-4D01C4A311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41076" y="7461224"/>
            <a:ext cx="1955515" cy="1955515"/>
          </a:xfrm>
          <a:prstGeom prst="rect">
            <a:avLst/>
          </a:prstGeom>
        </p:spPr>
      </p:pic>
      <p:pic>
        <p:nvPicPr>
          <p:cNvPr id="11" name="Picture 19">
            <a:extLst>
              <a:ext uri="{FF2B5EF4-FFF2-40B4-BE49-F238E27FC236}">
                <a16:creationId xmlns:a16="http://schemas.microsoft.com/office/drawing/2014/main" id="{4B18D5D0-9863-7A05-ED3F-62D626ED0F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68600" y="1205367"/>
            <a:ext cx="2073186" cy="2597386"/>
          </a:xfrm>
          <a:prstGeom prst="rect">
            <a:avLst/>
          </a:prstGeom>
        </p:spPr>
      </p:pic>
      <p:pic>
        <p:nvPicPr>
          <p:cNvPr id="12" name="Picture 20">
            <a:extLst>
              <a:ext uri="{FF2B5EF4-FFF2-40B4-BE49-F238E27FC236}">
                <a16:creationId xmlns:a16="http://schemas.microsoft.com/office/drawing/2014/main" id="{EF8566ED-E605-CE1A-4DDC-BC6D4BD2E2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963068" y="7617341"/>
            <a:ext cx="4129818" cy="4114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7722870" cy="10287000"/>
            <a:chOff x="0" y="0"/>
            <a:chExt cx="2817324" cy="3752725"/>
          </a:xfrm>
        </p:grpSpPr>
        <p:sp>
          <p:nvSpPr>
            <p:cNvPr id="4" name="Freeform 4"/>
            <p:cNvSpPr/>
            <p:nvPr/>
          </p:nvSpPr>
          <p:spPr>
            <a:xfrm>
              <a:off x="0" y="0"/>
              <a:ext cx="2817324" cy="3752726"/>
            </a:xfrm>
            <a:custGeom>
              <a:avLst/>
              <a:gdLst/>
              <a:ahLst/>
              <a:cxnLst/>
              <a:rect l="l" t="t" r="r" b="b"/>
              <a:pathLst>
                <a:path w="2817324" h="3752726">
                  <a:moveTo>
                    <a:pt x="0" y="0"/>
                  </a:moveTo>
                  <a:lnTo>
                    <a:pt x="2817324" y="0"/>
                  </a:lnTo>
                  <a:lnTo>
                    <a:pt x="2817324" y="3752726"/>
                  </a:lnTo>
                  <a:lnTo>
                    <a:pt x="0" y="3752726"/>
                  </a:lnTo>
                  <a:close/>
                </a:path>
              </a:pathLst>
            </a:custGeom>
            <a:solidFill>
              <a:srgbClr val="72BABD"/>
            </a:solidFill>
          </p:spPr>
        </p:sp>
      </p:grpSp>
      <p:grpSp>
        <p:nvGrpSpPr>
          <p:cNvPr id="5" name="Group 5"/>
          <p:cNvGrpSpPr>
            <a:grpSpLocks noChangeAspect="1"/>
          </p:cNvGrpSpPr>
          <p:nvPr/>
        </p:nvGrpSpPr>
        <p:grpSpPr>
          <a:xfrm>
            <a:off x="7399655" y="1766855"/>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7399655" y="4776755"/>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7399655" y="7786655"/>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11741509" y="-1026523"/>
            <a:ext cx="2693429" cy="8342153"/>
            <a:chOff x="0" y="0"/>
            <a:chExt cx="4334659" cy="13425410"/>
          </a:xfrm>
        </p:grpSpPr>
        <p:sp>
          <p:nvSpPr>
            <p:cNvPr id="12" name="Freeform 12"/>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grpSp>
        <p:nvGrpSpPr>
          <p:cNvPr id="13" name="Group 13"/>
          <p:cNvGrpSpPr/>
          <p:nvPr/>
        </p:nvGrpSpPr>
        <p:grpSpPr>
          <a:xfrm rot="-5400000">
            <a:off x="11741509" y="2915294"/>
            <a:ext cx="2693429" cy="8342153"/>
            <a:chOff x="0" y="0"/>
            <a:chExt cx="4334659" cy="13425410"/>
          </a:xfrm>
        </p:grpSpPr>
        <p:sp>
          <p:nvSpPr>
            <p:cNvPr id="14" name="Freeform 14"/>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7400" y="7786655"/>
            <a:ext cx="1955515" cy="1955515"/>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05294" y="1383928"/>
            <a:ext cx="1441106" cy="1412284"/>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3478" y="299769"/>
            <a:ext cx="2073186" cy="2597386"/>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440386" y="6446684"/>
            <a:ext cx="4129818" cy="4114800"/>
          </a:xfrm>
          <a:prstGeom prst="rect">
            <a:avLst/>
          </a:prstGeom>
        </p:spPr>
      </p:pic>
      <p:sp>
        <p:nvSpPr>
          <p:cNvPr id="19" name="TextBox 19"/>
          <p:cNvSpPr txBox="1"/>
          <p:nvPr/>
        </p:nvSpPr>
        <p:spPr>
          <a:xfrm>
            <a:off x="163587" y="2985278"/>
            <a:ext cx="7395697" cy="3369823"/>
          </a:xfrm>
          <a:prstGeom prst="rect">
            <a:avLst/>
          </a:prstGeom>
        </p:spPr>
        <p:txBody>
          <a:bodyPr lIns="0" tIns="0" rIns="0" bIns="0" rtlCol="0" anchor="t">
            <a:spAutoFit/>
          </a:bodyPr>
          <a:lstStyle/>
          <a:p>
            <a:pPr algn="ctr">
              <a:lnSpc>
                <a:spcPts val="8982"/>
              </a:lnSpc>
            </a:pPr>
            <a:endParaRPr/>
          </a:p>
          <a:p>
            <a:pPr algn="ctr">
              <a:lnSpc>
                <a:spcPts val="8982"/>
              </a:lnSpc>
            </a:pPr>
            <a:r>
              <a:rPr lang="en-US" sz="6909" spc="103">
                <a:solidFill>
                  <a:srgbClr val="000000"/>
                </a:solidFill>
                <a:latin typeface="Finger Paint"/>
              </a:rPr>
              <a:t>Demo</a:t>
            </a:r>
          </a:p>
          <a:p>
            <a:pPr algn="ctr">
              <a:lnSpc>
                <a:spcPts val="8982"/>
              </a:lnSpc>
            </a:pPr>
            <a:endParaRPr lang="en-US" sz="6909" spc="103">
              <a:solidFill>
                <a:srgbClr val="000000"/>
              </a:solidFill>
              <a:latin typeface="Finger Paint"/>
            </a:endParaRPr>
          </a:p>
        </p:txBody>
      </p:sp>
      <p:sp>
        <p:nvSpPr>
          <p:cNvPr id="20" name="TextBox 20"/>
          <p:cNvSpPr txBox="1"/>
          <p:nvPr/>
        </p:nvSpPr>
        <p:spPr>
          <a:xfrm>
            <a:off x="9653483" y="2726940"/>
            <a:ext cx="6004519" cy="737774"/>
          </a:xfrm>
          <a:prstGeom prst="rect">
            <a:avLst/>
          </a:prstGeom>
        </p:spPr>
        <p:txBody>
          <a:bodyPr lIns="0" tIns="0" rIns="0" bIns="0" rtlCol="0" anchor="t">
            <a:spAutoFit/>
          </a:bodyPr>
          <a:lstStyle/>
          <a:p>
            <a:pPr algn="ctr">
              <a:lnSpc>
                <a:spcPts val="6026"/>
              </a:lnSpc>
            </a:pPr>
            <a:r>
              <a:rPr lang="en-US" sz="4304">
                <a:solidFill>
                  <a:srgbClr val="000000"/>
                </a:solidFill>
                <a:latin typeface="Lato Bold Italics"/>
              </a:rPr>
              <a:t>Tập dữ liệu MNIST</a:t>
            </a:r>
          </a:p>
        </p:txBody>
      </p:sp>
      <p:sp>
        <p:nvSpPr>
          <p:cNvPr id="21" name="TextBox 21"/>
          <p:cNvSpPr txBox="1"/>
          <p:nvPr/>
        </p:nvSpPr>
        <p:spPr>
          <a:xfrm>
            <a:off x="10599437" y="6599440"/>
            <a:ext cx="4161527" cy="810145"/>
          </a:xfrm>
          <a:prstGeom prst="rect">
            <a:avLst/>
          </a:prstGeom>
        </p:spPr>
        <p:txBody>
          <a:bodyPr lIns="0" tIns="0" rIns="0" bIns="0" rtlCol="0" anchor="t">
            <a:spAutoFit/>
          </a:bodyPr>
          <a:lstStyle/>
          <a:p>
            <a:pPr algn="ctr">
              <a:lnSpc>
                <a:spcPts val="6695"/>
              </a:lnSpc>
            </a:pPr>
            <a:r>
              <a:rPr lang="en-US" sz="4782">
                <a:solidFill>
                  <a:srgbClr val="000000"/>
                </a:solidFill>
                <a:latin typeface="Lato Bold Italics"/>
              </a:rPr>
              <a:t>CNN &amp; FedAvg</a:t>
            </a:r>
          </a:p>
        </p:txBody>
      </p:sp>
      <p:sp>
        <p:nvSpPr>
          <p:cNvPr id="27" name="Slide Number Placeholder 26">
            <a:extLst>
              <a:ext uri="{FF2B5EF4-FFF2-40B4-BE49-F238E27FC236}">
                <a16:creationId xmlns:a16="http://schemas.microsoft.com/office/drawing/2014/main" id="{0EDA2C69-E304-02F8-BE6B-5E0BBF466CDE}"/>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4512616" cy="10287000"/>
            <a:chOff x="0" y="0"/>
            <a:chExt cx="2817324" cy="6422397"/>
          </a:xfrm>
        </p:grpSpPr>
        <p:sp>
          <p:nvSpPr>
            <p:cNvPr id="4" name="Freeform 4"/>
            <p:cNvSpPr/>
            <p:nvPr/>
          </p:nvSpPr>
          <p:spPr>
            <a:xfrm>
              <a:off x="0" y="0"/>
              <a:ext cx="2817324" cy="6422398"/>
            </a:xfrm>
            <a:custGeom>
              <a:avLst/>
              <a:gdLst/>
              <a:ahLst/>
              <a:cxnLst/>
              <a:rect l="l" t="t" r="r" b="b"/>
              <a:pathLst>
                <a:path w="2817324" h="6422398">
                  <a:moveTo>
                    <a:pt x="0" y="0"/>
                  </a:moveTo>
                  <a:lnTo>
                    <a:pt x="2817324" y="0"/>
                  </a:lnTo>
                  <a:lnTo>
                    <a:pt x="2817324" y="6422398"/>
                  </a:lnTo>
                  <a:lnTo>
                    <a:pt x="0" y="6422398"/>
                  </a:lnTo>
                  <a:close/>
                </a:path>
              </a:pathLst>
            </a:custGeom>
            <a:solidFill>
              <a:srgbClr val="72BABD"/>
            </a:solidFill>
          </p:spPr>
        </p:sp>
      </p:grpSp>
      <p:grpSp>
        <p:nvGrpSpPr>
          <p:cNvPr id="5" name="Group 5"/>
          <p:cNvGrpSpPr>
            <a:grpSpLocks noChangeAspect="1"/>
          </p:cNvGrpSpPr>
          <p:nvPr/>
        </p:nvGrpSpPr>
        <p:grpSpPr>
          <a:xfrm>
            <a:off x="4189401" y="1692861"/>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4189401" y="4702761"/>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4189401" y="7712661"/>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6447644" y="-913034"/>
            <a:ext cx="9761561" cy="11937950"/>
            <a:chOff x="0" y="0"/>
            <a:chExt cx="13729145" cy="16790126"/>
          </a:xfrm>
        </p:grpSpPr>
        <p:sp>
          <p:nvSpPr>
            <p:cNvPr id="12" name="Freeform 12"/>
            <p:cNvSpPr/>
            <p:nvPr/>
          </p:nvSpPr>
          <p:spPr>
            <a:xfrm>
              <a:off x="0" y="-4262"/>
              <a:ext cx="13736890" cy="16796612"/>
            </a:xfrm>
            <a:custGeom>
              <a:avLst/>
              <a:gdLst/>
              <a:ahLst/>
              <a:cxnLst/>
              <a:rect l="l" t="t" r="r" b="b"/>
              <a:pathLst>
                <a:path w="13736890" h="16796612">
                  <a:moveTo>
                    <a:pt x="12797991" y="16785425"/>
                  </a:moveTo>
                  <a:cubicBezTo>
                    <a:pt x="12797991" y="16785425"/>
                    <a:pt x="12378238" y="16796612"/>
                    <a:pt x="11915653" y="16793991"/>
                  </a:cubicBezTo>
                  <a:cubicBezTo>
                    <a:pt x="4357307" y="16791828"/>
                    <a:pt x="1057073" y="16784004"/>
                    <a:pt x="1057073" y="16784004"/>
                  </a:cubicBezTo>
                  <a:cubicBezTo>
                    <a:pt x="812931" y="16775170"/>
                    <a:pt x="565145" y="16758188"/>
                    <a:pt x="398404" y="16700010"/>
                  </a:cubicBezTo>
                  <a:cubicBezTo>
                    <a:pt x="120505" y="16603049"/>
                    <a:pt x="0" y="16425520"/>
                    <a:pt x="0" y="5043597"/>
                  </a:cubicBezTo>
                  <a:lnTo>
                    <a:pt x="0" y="5043467"/>
                  </a:lnTo>
                  <a:cubicBezTo>
                    <a:pt x="8536" y="440430"/>
                    <a:pt x="34263" y="311302"/>
                    <a:pt x="140291" y="225758"/>
                  </a:cubicBezTo>
                  <a:cubicBezTo>
                    <a:pt x="342602" y="62530"/>
                    <a:pt x="736658" y="7673"/>
                    <a:pt x="1155311" y="7673"/>
                  </a:cubicBezTo>
                  <a:cubicBezTo>
                    <a:pt x="1155311" y="7673"/>
                    <a:pt x="1551711" y="15681"/>
                    <a:pt x="9615536" y="7673"/>
                  </a:cubicBezTo>
                  <a:cubicBezTo>
                    <a:pt x="12159312" y="0"/>
                    <a:pt x="12623239" y="7673"/>
                    <a:pt x="12623239" y="7673"/>
                  </a:cubicBezTo>
                  <a:cubicBezTo>
                    <a:pt x="12991547" y="15152"/>
                    <a:pt x="13354859" y="84484"/>
                    <a:pt x="13552599" y="207066"/>
                  </a:cubicBezTo>
                  <a:cubicBezTo>
                    <a:pt x="13703616" y="300683"/>
                    <a:pt x="13736890" y="425358"/>
                    <a:pt x="13727751" y="5043597"/>
                  </a:cubicBezTo>
                  <a:lnTo>
                    <a:pt x="13727751" y="5043727"/>
                  </a:lnTo>
                  <a:cubicBezTo>
                    <a:pt x="13727751" y="16543487"/>
                    <a:pt x="13444755" y="16757584"/>
                    <a:pt x="12797991" y="16785425"/>
                  </a:cubicBezTo>
                  <a:close/>
                </a:path>
              </a:pathLst>
            </a:custGeom>
            <a:solidFill>
              <a:srgbClr val="B5DDD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922" y="9144356"/>
            <a:ext cx="1142644" cy="1142644"/>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16845" y="808655"/>
            <a:ext cx="842065" cy="825223"/>
          </a:xfrm>
          <a:prstGeom prst="rect">
            <a:avLst/>
          </a:prstGeom>
        </p:spPr>
      </p:pic>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3171" y="175160"/>
            <a:ext cx="1211401" cy="1517701"/>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99487" y="7882646"/>
            <a:ext cx="2413129" cy="2404354"/>
          </a:xfrm>
          <a:prstGeom prst="rect">
            <a:avLst/>
          </a:prstGeom>
        </p:spPr>
      </p:pic>
      <p:sp>
        <p:nvSpPr>
          <p:cNvPr id="17" name="TextBox 17"/>
          <p:cNvSpPr txBox="1"/>
          <p:nvPr/>
        </p:nvSpPr>
        <p:spPr>
          <a:xfrm>
            <a:off x="5464891" y="569789"/>
            <a:ext cx="4410535" cy="780333"/>
          </a:xfrm>
          <a:prstGeom prst="rect">
            <a:avLst/>
          </a:prstGeom>
        </p:spPr>
        <p:txBody>
          <a:bodyPr lIns="0" tIns="0" rIns="0" bIns="0" rtlCol="0" anchor="t">
            <a:spAutoFit/>
          </a:bodyPr>
          <a:lstStyle/>
          <a:p>
            <a:pPr>
              <a:lnSpc>
                <a:spcPts val="6339"/>
              </a:lnSpc>
            </a:pPr>
            <a:r>
              <a:rPr lang="en-US" sz="4528">
                <a:solidFill>
                  <a:srgbClr val="000000"/>
                </a:solidFill>
                <a:latin typeface="Lato Bold Italics"/>
              </a:rPr>
              <a:t>Các tham số:</a:t>
            </a:r>
          </a:p>
        </p:txBody>
      </p:sp>
      <p:sp>
        <p:nvSpPr>
          <p:cNvPr id="18" name="TextBox 18"/>
          <p:cNvSpPr txBox="1"/>
          <p:nvPr/>
        </p:nvSpPr>
        <p:spPr>
          <a:xfrm>
            <a:off x="363192" y="3123366"/>
            <a:ext cx="3667143" cy="2987091"/>
          </a:xfrm>
          <a:prstGeom prst="rect">
            <a:avLst/>
          </a:prstGeom>
        </p:spPr>
        <p:txBody>
          <a:bodyPr lIns="0" tIns="0" rIns="0" bIns="0" rtlCol="0" anchor="t">
            <a:spAutoFit/>
          </a:bodyPr>
          <a:lstStyle/>
          <a:p>
            <a:pPr algn="ctr">
              <a:lnSpc>
                <a:spcPts val="7970"/>
              </a:lnSpc>
            </a:pPr>
            <a:endParaRPr/>
          </a:p>
          <a:p>
            <a:pPr algn="ctr">
              <a:lnSpc>
                <a:spcPts val="7970"/>
              </a:lnSpc>
            </a:pPr>
            <a:r>
              <a:rPr lang="en-US" sz="6131" spc="91">
                <a:solidFill>
                  <a:srgbClr val="000000"/>
                </a:solidFill>
                <a:latin typeface="Finger Paint"/>
              </a:rPr>
              <a:t>Demo</a:t>
            </a:r>
          </a:p>
          <a:p>
            <a:pPr algn="ctr">
              <a:lnSpc>
                <a:spcPts val="7970"/>
              </a:lnSpc>
            </a:pPr>
            <a:endParaRPr lang="en-US" sz="6131" spc="91">
              <a:solidFill>
                <a:srgbClr val="000000"/>
              </a:solidFill>
              <a:latin typeface="Finger Paint"/>
            </a:endParaRPr>
          </a:p>
        </p:txBody>
      </p:sp>
      <p:sp>
        <p:nvSpPr>
          <p:cNvPr id="19" name="TextBox 19"/>
          <p:cNvSpPr txBox="1"/>
          <p:nvPr/>
        </p:nvSpPr>
        <p:spPr>
          <a:xfrm>
            <a:off x="6708675" y="1692861"/>
            <a:ext cx="9217125" cy="712497"/>
          </a:xfrm>
          <a:prstGeom prst="rect">
            <a:avLst/>
          </a:prstGeom>
        </p:spPr>
        <p:txBody>
          <a:bodyPr wrap="square" lIns="0" tIns="0" rIns="0" bIns="0" rtlCol="0" anchor="t">
            <a:spAutoFit/>
          </a:bodyPr>
          <a:lstStyle/>
          <a:p>
            <a:pPr algn="ctr">
              <a:lnSpc>
                <a:spcPts val="5628"/>
              </a:lnSpc>
              <a:spcBef>
                <a:spcPct val="0"/>
              </a:spcBef>
            </a:pPr>
            <a:r>
              <a:rPr lang="en-US" sz="4690" spc="-140">
                <a:solidFill>
                  <a:srgbClr val="000000"/>
                </a:solidFill>
                <a:latin typeface="Faustina SemiBold"/>
              </a:rPr>
              <a:t>parser = argparse.ArgumentParser()</a:t>
            </a:r>
          </a:p>
        </p:txBody>
      </p:sp>
      <p:sp>
        <p:nvSpPr>
          <p:cNvPr id="20" name="TextBox 20"/>
          <p:cNvSpPr txBox="1"/>
          <p:nvPr/>
        </p:nvSpPr>
        <p:spPr>
          <a:xfrm>
            <a:off x="7760463" y="2748258"/>
            <a:ext cx="2978706" cy="1457325"/>
          </a:xfrm>
          <a:prstGeom prst="rect">
            <a:avLst/>
          </a:prstGeom>
        </p:spPr>
        <p:txBody>
          <a:bodyPr lIns="0" tIns="0" rIns="0" bIns="0" rtlCol="0" anchor="t">
            <a:spAutoFit/>
          </a:bodyPr>
          <a:lstStyle/>
          <a:p>
            <a:pPr marL="690879" lvl="1" indent="-345439">
              <a:lnSpc>
                <a:spcPts val="3839"/>
              </a:lnSpc>
              <a:buFont typeface="Arial"/>
              <a:buChar char="•"/>
            </a:pPr>
            <a:r>
              <a:rPr lang="en-US" sz="3199" spc="-95">
                <a:solidFill>
                  <a:srgbClr val="000000"/>
                </a:solidFill>
                <a:latin typeface="Faustina SemiBold"/>
              </a:rPr>
              <a:t>epochs </a:t>
            </a:r>
          </a:p>
          <a:p>
            <a:pPr marL="690879" lvl="1" indent="-345439">
              <a:lnSpc>
                <a:spcPts val="3839"/>
              </a:lnSpc>
              <a:buFont typeface="Arial"/>
              <a:buChar char="•"/>
            </a:pPr>
            <a:r>
              <a:rPr lang="en-US" sz="3199" spc="-95">
                <a:solidFill>
                  <a:srgbClr val="000000"/>
                </a:solidFill>
                <a:latin typeface="Faustina SemiBold"/>
              </a:rPr>
              <a:t>num_users: K </a:t>
            </a:r>
          </a:p>
          <a:p>
            <a:pPr marL="690879" lvl="1" indent="-345439">
              <a:lnSpc>
                <a:spcPts val="3839"/>
              </a:lnSpc>
              <a:buFont typeface="Arial"/>
              <a:buChar char="•"/>
            </a:pPr>
            <a:r>
              <a:rPr lang="en-US" sz="3199" spc="-95">
                <a:solidFill>
                  <a:srgbClr val="000000"/>
                </a:solidFill>
                <a:latin typeface="Faustina SemiBold"/>
              </a:rPr>
              <a:t>fraction : C</a:t>
            </a:r>
          </a:p>
        </p:txBody>
      </p:sp>
      <p:sp>
        <p:nvSpPr>
          <p:cNvPr id="21" name="TextBox 21"/>
          <p:cNvSpPr txBox="1"/>
          <p:nvPr/>
        </p:nvSpPr>
        <p:spPr>
          <a:xfrm>
            <a:off x="11593606" y="2748258"/>
            <a:ext cx="2798683" cy="1943100"/>
          </a:xfrm>
          <a:prstGeom prst="rect">
            <a:avLst/>
          </a:prstGeom>
        </p:spPr>
        <p:txBody>
          <a:bodyPr lIns="0" tIns="0" rIns="0" bIns="0" rtlCol="0" anchor="t">
            <a:spAutoFit/>
          </a:bodyPr>
          <a:lstStyle/>
          <a:p>
            <a:pPr marL="690881" lvl="1" indent="-345440">
              <a:lnSpc>
                <a:spcPts val="3840"/>
              </a:lnSpc>
              <a:buFont typeface="Arial"/>
              <a:buChar char="•"/>
            </a:pPr>
            <a:r>
              <a:rPr lang="en-US" sz="3200" spc="-96">
                <a:solidFill>
                  <a:srgbClr val="000000"/>
                </a:solidFill>
                <a:latin typeface="Faustina SemiBold"/>
              </a:rPr>
              <a:t>local_ep : E</a:t>
            </a:r>
          </a:p>
          <a:p>
            <a:pPr marL="690881" lvl="1" indent="-345440">
              <a:lnSpc>
                <a:spcPts val="3840"/>
              </a:lnSpc>
              <a:buFont typeface="Arial"/>
              <a:buChar char="•"/>
            </a:pPr>
            <a:r>
              <a:rPr lang="en-US" sz="3200" spc="-96">
                <a:solidFill>
                  <a:srgbClr val="000000"/>
                </a:solidFill>
                <a:latin typeface="Faustina SemiBold"/>
              </a:rPr>
              <a:t>local_bs: B</a:t>
            </a:r>
          </a:p>
          <a:p>
            <a:pPr marL="690881" lvl="1" indent="-345440">
              <a:lnSpc>
                <a:spcPts val="3840"/>
              </a:lnSpc>
              <a:buFont typeface="Arial"/>
              <a:buChar char="•"/>
            </a:pPr>
            <a:r>
              <a:rPr lang="en-US" sz="3200" spc="-96">
                <a:solidFill>
                  <a:srgbClr val="000000"/>
                </a:solidFill>
                <a:latin typeface="Faustina SemiBold"/>
              </a:rPr>
              <a:t>learning rate</a:t>
            </a:r>
          </a:p>
          <a:p>
            <a:pPr marL="690881" lvl="1" indent="-345440">
              <a:lnSpc>
                <a:spcPts val="3840"/>
              </a:lnSpc>
              <a:buFont typeface="Arial"/>
              <a:buChar char="•"/>
            </a:pPr>
            <a:r>
              <a:rPr lang="en-US" sz="3200" spc="-96">
                <a:solidFill>
                  <a:srgbClr val="000000"/>
                </a:solidFill>
                <a:latin typeface="Faustina SemiBold"/>
              </a:rPr>
              <a:t>...</a:t>
            </a:r>
          </a:p>
        </p:txBody>
      </p:sp>
      <p:pic>
        <p:nvPicPr>
          <p:cNvPr id="22" name="Picture 22"/>
          <p:cNvPicPr>
            <a:picLocks noChangeAspect="1"/>
          </p:cNvPicPr>
          <p:nvPr/>
        </p:nvPicPr>
        <p:blipFill>
          <a:blip r:embed="rId11"/>
          <a:srcRect/>
          <a:stretch>
            <a:fillRect/>
          </a:stretch>
        </p:blipFill>
        <p:spPr>
          <a:xfrm>
            <a:off x="6456759" y="6110457"/>
            <a:ext cx="8564819" cy="3299865"/>
          </a:xfrm>
          <a:prstGeom prst="rect">
            <a:avLst/>
          </a:prstGeom>
        </p:spPr>
      </p:pic>
      <p:sp>
        <p:nvSpPr>
          <p:cNvPr id="23" name="TextBox 23"/>
          <p:cNvSpPr txBox="1"/>
          <p:nvPr/>
        </p:nvSpPr>
        <p:spPr>
          <a:xfrm>
            <a:off x="5464891" y="5048250"/>
            <a:ext cx="5968975" cy="780333"/>
          </a:xfrm>
          <a:prstGeom prst="rect">
            <a:avLst/>
          </a:prstGeom>
        </p:spPr>
        <p:txBody>
          <a:bodyPr lIns="0" tIns="0" rIns="0" bIns="0" rtlCol="0" anchor="t">
            <a:spAutoFit/>
          </a:bodyPr>
          <a:lstStyle/>
          <a:p>
            <a:pPr>
              <a:lnSpc>
                <a:spcPts val="6339"/>
              </a:lnSpc>
            </a:pPr>
            <a:r>
              <a:rPr lang="en-US" sz="4528">
                <a:solidFill>
                  <a:srgbClr val="000000"/>
                </a:solidFill>
                <a:latin typeface="Lato Bold Italics"/>
              </a:rPr>
              <a:t>Hàm tổng hợp ở server:</a:t>
            </a:r>
          </a:p>
        </p:txBody>
      </p:sp>
      <p:sp>
        <p:nvSpPr>
          <p:cNvPr id="29" name="Slide Number Placeholder 28">
            <a:extLst>
              <a:ext uri="{FF2B5EF4-FFF2-40B4-BE49-F238E27FC236}">
                <a16:creationId xmlns:a16="http://schemas.microsoft.com/office/drawing/2014/main" id="{776E754D-3F94-1353-2E45-823AD6A5B3B7}"/>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4512616" cy="10287000"/>
            <a:chOff x="0" y="0"/>
            <a:chExt cx="2817324" cy="6422397"/>
          </a:xfrm>
        </p:grpSpPr>
        <p:sp>
          <p:nvSpPr>
            <p:cNvPr id="4" name="Freeform 4"/>
            <p:cNvSpPr/>
            <p:nvPr/>
          </p:nvSpPr>
          <p:spPr>
            <a:xfrm>
              <a:off x="0" y="0"/>
              <a:ext cx="2817324" cy="6422398"/>
            </a:xfrm>
            <a:custGeom>
              <a:avLst/>
              <a:gdLst/>
              <a:ahLst/>
              <a:cxnLst/>
              <a:rect l="l" t="t" r="r" b="b"/>
              <a:pathLst>
                <a:path w="2817324" h="6422398">
                  <a:moveTo>
                    <a:pt x="0" y="0"/>
                  </a:moveTo>
                  <a:lnTo>
                    <a:pt x="2817324" y="0"/>
                  </a:lnTo>
                  <a:lnTo>
                    <a:pt x="2817324" y="6422398"/>
                  </a:lnTo>
                  <a:lnTo>
                    <a:pt x="0" y="6422398"/>
                  </a:lnTo>
                  <a:close/>
                </a:path>
              </a:pathLst>
            </a:custGeom>
            <a:solidFill>
              <a:srgbClr val="72BABD"/>
            </a:solidFill>
          </p:spPr>
        </p:sp>
      </p:grpSp>
      <p:grpSp>
        <p:nvGrpSpPr>
          <p:cNvPr id="5" name="Group 5"/>
          <p:cNvGrpSpPr>
            <a:grpSpLocks noChangeAspect="1"/>
          </p:cNvGrpSpPr>
          <p:nvPr/>
        </p:nvGrpSpPr>
        <p:grpSpPr>
          <a:xfrm>
            <a:off x="4189401" y="1692861"/>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4189401" y="4702761"/>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4189401" y="7712661"/>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6681135" y="-1670144"/>
            <a:ext cx="9761561" cy="13452169"/>
            <a:chOff x="0" y="0"/>
            <a:chExt cx="13729145" cy="18919800"/>
          </a:xfrm>
        </p:grpSpPr>
        <p:sp>
          <p:nvSpPr>
            <p:cNvPr id="12" name="Freeform 12"/>
            <p:cNvSpPr/>
            <p:nvPr/>
          </p:nvSpPr>
          <p:spPr>
            <a:xfrm>
              <a:off x="0" y="-4262"/>
              <a:ext cx="13736890" cy="18926285"/>
            </a:xfrm>
            <a:custGeom>
              <a:avLst/>
              <a:gdLst/>
              <a:ahLst/>
              <a:cxnLst/>
              <a:rect l="l" t="t" r="r" b="b"/>
              <a:pathLst>
                <a:path w="13736890" h="18926285">
                  <a:moveTo>
                    <a:pt x="12797991" y="18915098"/>
                  </a:moveTo>
                  <a:cubicBezTo>
                    <a:pt x="12797991" y="18915098"/>
                    <a:pt x="12378238" y="18926285"/>
                    <a:pt x="11915653" y="18923664"/>
                  </a:cubicBezTo>
                  <a:cubicBezTo>
                    <a:pt x="4357307" y="18921501"/>
                    <a:pt x="1057073" y="18913677"/>
                    <a:pt x="1057073" y="18913677"/>
                  </a:cubicBezTo>
                  <a:cubicBezTo>
                    <a:pt x="812931" y="18904843"/>
                    <a:pt x="565145" y="18887861"/>
                    <a:pt x="398404" y="18829685"/>
                  </a:cubicBezTo>
                  <a:cubicBezTo>
                    <a:pt x="120505" y="18732722"/>
                    <a:pt x="0" y="18555195"/>
                    <a:pt x="0" y="5651318"/>
                  </a:cubicBezTo>
                  <a:lnTo>
                    <a:pt x="0" y="5651170"/>
                  </a:lnTo>
                  <a:cubicBezTo>
                    <a:pt x="8536" y="440430"/>
                    <a:pt x="34263" y="311302"/>
                    <a:pt x="140291" y="225758"/>
                  </a:cubicBezTo>
                  <a:cubicBezTo>
                    <a:pt x="342602" y="62530"/>
                    <a:pt x="736658" y="7673"/>
                    <a:pt x="1155311" y="7673"/>
                  </a:cubicBezTo>
                  <a:cubicBezTo>
                    <a:pt x="1155311" y="7673"/>
                    <a:pt x="1551711" y="15681"/>
                    <a:pt x="9615536" y="7673"/>
                  </a:cubicBezTo>
                  <a:cubicBezTo>
                    <a:pt x="12159312" y="0"/>
                    <a:pt x="12623239" y="7673"/>
                    <a:pt x="12623239" y="7673"/>
                  </a:cubicBezTo>
                  <a:cubicBezTo>
                    <a:pt x="12991547" y="15152"/>
                    <a:pt x="13354859" y="84484"/>
                    <a:pt x="13552599" y="207066"/>
                  </a:cubicBezTo>
                  <a:cubicBezTo>
                    <a:pt x="13703616" y="300683"/>
                    <a:pt x="13736890" y="425358"/>
                    <a:pt x="13727751" y="5651318"/>
                  </a:cubicBezTo>
                  <a:lnTo>
                    <a:pt x="13727751" y="5651466"/>
                  </a:lnTo>
                  <a:cubicBezTo>
                    <a:pt x="13727751" y="18673160"/>
                    <a:pt x="13444755" y="18887257"/>
                    <a:pt x="12797991" y="18915098"/>
                  </a:cubicBezTo>
                  <a:close/>
                </a:path>
              </a:pathLst>
            </a:custGeom>
            <a:solidFill>
              <a:srgbClr val="B5DDDF"/>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922" y="9144356"/>
            <a:ext cx="1142644" cy="1142644"/>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16845" y="808655"/>
            <a:ext cx="842065" cy="825223"/>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3171" y="175160"/>
            <a:ext cx="1211401" cy="151770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99487" y="7882646"/>
            <a:ext cx="2413129" cy="2404354"/>
          </a:xfrm>
          <a:prstGeom prst="rect">
            <a:avLst/>
          </a:prstGeom>
        </p:spPr>
      </p:pic>
      <p:pic>
        <p:nvPicPr>
          <p:cNvPr id="17" name="Picture 17"/>
          <p:cNvPicPr>
            <a:picLocks noChangeAspect="1"/>
          </p:cNvPicPr>
          <p:nvPr/>
        </p:nvPicPr>
        <p:blipFill>
          <a:blip r:embed="rId10"/>
          <a:srcRect t="799" b="2062"/>
          <a:stretch>
            <a:fillRect/>
          </a:stretch>
        </p:blipFill>
        <p:spPr>
          <a:xfrm>
            <a:off x="5168200" y="2339291"/>
            <a:ext cx="12907047" cy="5696585"/>
          </a:xfrm>
          <a:prstGeom prst="rect">
            <a:avLst/>
          </a:prstGeom>
        </p:spPr>
      </p:pic>
      <p:sp>
        <p:nvSpPr>
          <p:cNvPr id="18" name="TextBox 18"/>
          <p:cNvSpPr txBox="1"/>
          <p:nvPr/>
        </p:nvSpPr>
        <p:spPr>
          <a:xfrm>
            <a:off x="4884747" y="191852"/>
            <a:ext cx="4410535" cy="836848"/>
          </a:xfrm>
          <a:prstGeom prst="rect">
            <a:avLst/>
          </a:prstGeom>
        </p:spPr>
        <p:txBody>
          <a:bodyPr lIns="0" tIns="0" rIns="0" bIns="0" rtlCol="0" anchor="t">
            <a:spAutoFit/>
          </a:bodyPr>
          <a:lstStyle/>
          <a:p>
            <a:pPr algn="ctr">
              <a:lnSpc>
                <a:spcPts val="6899"/>
              </a:lnSpc>
            </a:pPr>
            <a:r>
              <a:rPr lang="en-US" sz="4928">
                <a:solidFill>
                  <a:srgbClr val="000000"/>
                </a:solidFill>
                <a:latin typeface="Lato Bold Italics"/>
              </a:rPr>
              <a:t>Kết quả:</a:t>
            </a:r>
          </a:p>
        </p:txBody>
      </p:sp>
      <p:sp>
        <p:nvSpPr>
          <p:cNvPr id="19" name="TextBox 19"/>
          <p:cNvSpPr txBox="1"/>
          <p:nvPr/>
        </p:nvSpPr>
        <p:spPr>
          <a:xfrm>
            <a:off x="363192" y="3123366"/>
            <a:ext cx="3667143" cy="2987091"/>
          </a:xfrm>
          <a:prstGeom prst="rect">
            <a:avLst/>
          </a:prstGeom>
        </p:spPr>
        <p:txBody>
          <a:bodyPr lIns="0" tIns="0" rIns="0" bIns="0" rtlCol="0" anchor="t">
            <a:spAutoFit/>
          </a:bodyPr>
          <a:lstStyle/>
          <a:p>
            <a:pPr algn="ctr">
              <a:lnSpc>
                <a:spcPts val="7970"/>
              </a:lnSpc>
            </a:pPr>
            <a:endParaRPr/>
          </a:p>
          <a:p>
            <a:pPr algn="ctr">
              <a:lnSpc>
                <a:spcPts val="7970"/>
              </a:lnSpc>
            </a:pPr>
            <a:r>
              <a:rPr lang="en-US" sz="6131" spc="91">
                <a:solidFill>
                  <a:srgbClr val="000000"/>
                </a:solidFill>
                <a:latin typeface="Finger Paint"/>
              </a:rPr>
              <a:t>Demo</a:t>
            </a:r>
          </a:p>
          <a:p>
            <a:pPr algn="ctr">
              <a:lnSpc>
                <a:spcPts val="7970"/>
              </a:lnSpc>
            </a:pPr>
            <a:endParaRPr lang="en-US" sz="6131" spc="91">
              <a:solidFill>
                <a:srgbClr val="000000"/>
              </a:solidFill>
              <a:latin typeface="Finger Paint"/>
            </a:endParaRPr>
          </a:p>
        </p:txBody>
      </p:sp>
      <p:sp>
        <p:nvSpPr>
          <p:cNvPr id="20" name="TextBox 20"/>
          <p:cNvSpPr txBox="1"/>
          <p:nvPr/>
        </p:nvSpPr>
        <p:spPr>
          <a:xfrm>
            <a:off x="12014290" y="8292416"/>
            <a:ext cx="3362756" cy="1199208"/>
          </a:xfrm>
          <a:prstGeom prst="rect">
            <a:avLst/>
          </a:prstGeom>
        </p:spPr>
        <p:txBody>
          <a:bodyPr lIns="0" tIns="0" rIns="0" bIns="0" rtlCol="0" anchor="t">
            <a:spAutoFit/>
          </a:bodyPr>
          <a:lstStyle/>
          <a:p>
            <a:pPr algn="ctr">
              <a:lnSpc>
                <a:spcPts val="4833"/>
              </a:lnSpc>
            </a:pPr>
            <a:r>
              <a:rPr lang="en-US" sz="3452">
                <a:solidFill>
                  <a:srgbClr val="000000"/>
                </a:solidFill>
                <a:latin typeface="Lato Bold Italics"/>
              </a:rPr>
              <a:t>Test accuracy: 98.5%</a:t>
            </a:r>
          </a:p>
        </p:txBody>
      </p:sp>
      <p:sp>
        <p:nvSpPr>
          <p:cNvPr id="21" name="TextBox 21"/>
          <p:cNvSpPr txBox="1"/>
          <p:nvPr/>
        </p:nvSpPr>
        <p:spPr>
          <a:xfrm>
            <a:off x="10220030" y="903926"/>
            <a:ext cx="5348404" cy="589095"/>
          </a:xfrm>
          <a:prstGeom prst="rect">
            <a:avLst/>
          </a:prstGeom>
        </p:spPr>
        <p:txBody>
          <a:bodyPr lIns="0" tIns="0" rIns="0" bIns="0" rtlCol="0" anchor="t">
            <a:spAutoFit/>
          </a:bodyPr>
          <a:lstStyle/>
          <a:p>
            <a:pPr algn="ctr">
              <a:lnSpc>
                <a:spcPts val="4833"/>
              </a:lnSpc>
            </a:pPr>
            <a:r>
              <a:rPr lang="en-US" sz="3452">
                <a:solidFill>
                  <a:srgbClr val="000000"/>
                </a:solidFill>
                <a:latin typeface="Lato Bold Italics"/>
              </a:rPr>
              <a:t>Local batch size: [10,20]</a:t>
            </a:r>
          </a:p>
        </p:txBody>
      </p:sp>
      <p:sp>
        <p:nvSpPr>
          <p:cNvPr id="22" name="TextBox 22"/>
          <p:cNvSpPr txBox="1"/>
          <p:nvPr/>
        </p:nvSpPr>
        <p:spPr>
          <a:xfrm>
            <a:off x="10220030" y="1588271"/>
            <a:ext cx="5348404" cy="589095"/>
          </a:xfrm>
          <a:prstGeom prst="rect">
            <a:avLst/>
          </a:prstGeom>
        </p:spPr>
        <p:txBody>
          <a:bodyPr lIns="0" tIns="0" rIns="0" bIns="0" rtlCol="0" anchor="t">
            <a:spAutoFit/>
          </a:bodyPr>
          <a:lstStyle/>
          <a:p>
            <a:pPr algn="ctr">
              <a:lnSpc>
                <a:spcPts val="4833"/>
              </a:lnSpc>
            </a:pPr>
            <a:r>
              <a:rPr lang="en-US" sz="3452">
                <a:solidFill>
                  <a:srgbClr val="000000"/>
                </a:solidFill>
                <a:latin typeface="Lato Bold Italics"/>
              </a:rPr>
              <a:t>Local epoch: [5,10]</a:t>
            </a:r>
          </a:p>
        </p:txBody>
      </p:sp>
      <p:sp>
        <p:nvSpPr>
          <p:cNvPr id="23" name="TextBox 23"/>
          <p:cNvSpPr txBox="1"/>
          <p:nvPr/>
        </p:nvSpPr>
        <p:spPr>
          <a:xfrm>
            <a:off x="6191373" y="1410946"/>
            <a:ext cx="1896194" cy="605130"/>
          </a:xfrm>
          <a:prstGeom prst="rect">
            <a:avLst/>
          </a:prstGeom>
        </p:spPr>
        <p:txBody>
          <a:bodyPr lIns="0" tIns="0" rIns="0" bIns="0" rtlCol="0" anchor="t">
            <a:spAutoFit/>
          </a:bodyPr>
          <a:lstStyle/>
          <a:p>
            <a:pPr algn="ctr">
              <a:lnSpc>
                <a:spcPts val="4705"/>
              </a:lnSpc>
              <a:spcBef>
                <a:spcPct val="0"/>
              </a:spcBef>
            </a:pPr>
            <a:r>
              <a:rPr lang="en-US" sz="3921" spc="-117">
                <a:solidFill>
                  <a:srgbClr val="000000"/>
                </a:solidFill>
                <a:latin typeface="Faustina SemiBold"/>
              </a:rPr>
              <a:t>epoch: 40</a:t>
            </a:r>
          </a:p>
        </p:txBody>
      </p:sp>
      <p:sp>
        <p:nvSpPr>
          <p:cNvPr id="24" name="TextBox 24"/>
          <p:cNvSpPr txBox="1"/>
          <p:nvPr/>
        </p:nvSpPr>
        <p:spPr>
          <a:xfrm>
            <a:off x="7090015" y="8159701"/>
            <a:ext cx="3338833" cy="1198182"/>
          </a:xfrm>
          <a:prstGeom prst="rect">
            <a:avLst/>
          </a:prstGeom>
        </p:spPr>
        <p:txBody>
          <a:bodyPr lIns="0" tIns="0" rIns="0" bIns="0" rtlCol="0" anchor="t">
            <a:spAutoFit/>
          </a:bodyPr>
          <a:lstStyle/>
          <a:p>
            <a:pPr>
              <a:lnSpc>
                <a:spcPts val="4833"/>
              </a:lnSpc>
            </a:pPr>
            <a:r>
              <a:rPr lang="en-US" sz="3452">
                <a:solidFill>
                  <a:srgbClr val="000000"/>
                </a:solidFill>
                <a:latin typeface="Lato Bold"/>
              </a:rPr>
              <a:t>local_bs:</a:t>
            </a:r>
            <a:r>
              <a:rPr lang="en-US" sz="3452">
                <a:solidFill>
                  <a:srgbClr val="000000"/>
                </a:solidFill>
                <a:latin typeface="Lato"/>
              </a:rPr>
              <a:t> 10 l</a:t>
            </a:r>
            <a:r>
              <a:rPr lang="en-US" sz="3452">
                <a:solidFill>
                  <a:srgbClr val="000000"/>
                </a:solidFill>
                <a:latin typeface="Lato Bold"/>
              </a:rPr>
              <a:t>ocal_epochs</a:t>
            </a:r>
            <a:r>
              <a:rPr lang="en-US" sz="3452">
                <a:solidFill>
                  <a:srgbClr val="000000"/>
                </a:solidFill>
                <a:latin typeface="Lato"/>
              </a:rPr>
              <a:t>: 10</a:t>
            </a:r>
          </a:p>
        </p:txBody>
      </p:sp>
      <p:sp>
        <p:nvSpPr>
          <p:cNvPr id="30" name="Slide Number Placeholder 29">
            <a:extLst>
              <a:ext uri="{FF2B5EF4-FFF2-40B4-BE49-F238E27FC236}">
                <a16:creationId xmlns:a16="http://schemas.microsoft.com/office/drawing/2014/main" id="{E408B736-1B5F-F2FA-F304-6DFC8FB32742}"/>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4512616" cy="10287000"/>
            <a:chOff x="0" y="0"/>
            <a:chExt cx="2817324" cy="6422397"/>
          </a:xfrm>
        </p:grpSpPr>
        <p:sp>
          <p:nvSpPr>
            <p:cNvPr id="4" name="Freeform 4"/>
            <p:cNvSpPr/>
            <p:nvPr/>
          </p:nvSpPr>
          <p:spPr>
            <a:xfrm>
              <a:off x="0" y="0"/>
              <a:ext cx="2817324" cy="6422398"/>
            </a:xfrm>
            <a:custGeom>
              <a:avLst/>
              <a:gdLst/>
              <a:ahLst/>
              <a:cxnLst/>
              <a:rect l="l" t="t" r="r" b="b"/>
              <a:pathLst>
                <a:path w="2817324" h="6422398">
                  <a:moveTo>
                    <a:pt x="0" y="0"/>
                  </a:moveTo>
                  <a:lnTo>
                    <a:pt x="2817324" y="0"/>
                  </a:lnTo>
                  <a:lnTo>
                    <a:pt x="2817324" y="6422398"/>
                  </a:lnTo>
                  <a:lnTo>
                    <a:pt x="0" y="6422398"/>
                  </a:lnTo>
                  <a:close/>
                </a:path>
              </a:pathLst>
            </a:custGeom>
            <a:solidFill>
              <a:srgbClr val="72BABD"/>
            </a:solidFill>
          </p:spPr>
        </p:sp>
      </p:grpSp>
      <p:grpSp>
        <p:nvGrpSpPr>
          <p:cNvPr id="5" name="Group 5"/>
          <p:cNvGrpSpPr>
            <a:grpSpLocks noChangeAspect="1"/>
          </p:cNvGrpSpPr>
          <p:nvPr/>
        </p:nvGrpSpPr>
        <p:grpSpPr>
          <a:xfrm>
            <a:off x="4189401" y="1692861"/>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4189401" y="4702761"/>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4189401" y="7712661"/>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6409544" y="-913034"/>
            <a:ext cx="9761561" cy="11937950"/>
            <a:chOff x="0" y="0"/>
            <a:chExt cx="13729145" cy="16790126"/>
          </a:xfrm>
        </p:grpSpPr>
        <p:sp>
          <p:nvSpPr>
            <p:cNvPr id="12" name="Freeform 12"/>
            <p:cNvSpPr/>
            <p:nvPr/>
          </p:nvSpPr>
          <p:spPr>
            <a:xfrm>
              <a:off x="0" y="-4262"/>
              <a:ext cx="13736890" cy="16796612"/>
            </a:xfrm>
            <a:custGeom>
              <a:avLst/>
              <a:gdLst/>
              <a:ahLst/>
              <a:cxnLst/>
              <a:rect l="l" t="t" r="r" b="b"/>
              <a:pathLst>
                <a:path w="13736890" h="16796612">
                  <a:moveTo>
                    <a:pt x="12797991" y="16785425"/>
                  </a:moveTo>
                  <a:cubicBezTo>
                    <a:pt x="12797991" y="16785425"/>
                    <a:pt x="12378238" y="16796612"/>
                    <a:pt x="11915653" y="16793991"/>
                  </a:cubicBezTo>
                  <a:cubicBezTo>
                    <a:pt x="4357307" y="16791828"/>
                    <a:pt x="1057073" y="16784004"/>
                    <a:pt x="1057073" y="16784004"/>
                  </a:cubicBezTo>
                  <a:cubicBezTo>
                    <a:pt x="812931" y="16775170"/>
                    <a:pt x="565145" y="16758188"/>
                    <a:pt x="398404" y="16700010"/>
                  </a:cubicBezTo>
                  <a:cubicBezTo>
                    <a:pt x="120505" y="16603049"/>
                    <a:pt x="0" y="16425520"/>
                    <a:pt x="0" y="5043597"/>
                  </a:cubicBezTo>
                  <a:lnTo>
                    <a:pt x="0" y="5043467"/>
                  </a:lnTo>
                  <a:cubicBezTo>
                    <a:pt x="8536" y="440430"/>
                    <a:pt x="34263" y="311302"/>
                    <a:pt x="140291" y="225758"/>
                  </a:cubicBezTo>
                  <a:cubicBezTo>
                    <a:pt x="342602" y="62530"/>
                    <a:pt x="736658" y="7673"/>
                    <a:pt x="1155311" y="7673"/>
                  </a:cubicBezTo>
                  <a:cubicBezTo>
                    <a:pt x="1155311" y="7673"/>
                    <a:pt x="1551711" y="15681"/>
                    <a:pt x="9615536" y="7673"/>
                  </a:cubicBezTo>
                  <a:cubicBezTo>
                    <a:pt x="12159312" y="0"/>
                    <a:pt x="12623239" y="7673"/>
                    <a:pt x="12623239" y="7673"/>
                  </a:cubicBezTo>
                  <a:cubicBezTo>
                    <a:pt x="12991547" y="15152"/>
                    <a:pt x="13354859" y="84484"/>
                    <a:pt x="13552599" y="207066"/>
                  </a:cubicBezTo>
                  <a:cubicBezTo>
                    <a:pt x="13703616" y="300683"/>
                    <a:pt x="13736890" y="425358"/>
                    <a:pt x="13727751" y="5043597"/>
                  </a:cubicBezTo>
                  <a:lnTo>
                    <a:pt x="13727751" y="5043727"/>
                  </a:lnTo>
                  <a:cubicBezTo>
                    <a:pt x="13727751" y="16543487"/>
                    <a:pt x="13444755" y="16757584"/>
                    <a:pt x="12797991" y="16785425"/>
                  </a:cubicBezTo>
                  <a:close/>
                </a:path>
              </a:pathLst>
            </a:custGeom>
            <a:solidFill>
              <a:srgbClr val="B5DDDF"/>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922" y="9144356"/>
            <a:ext cx="1142644" cy="1142644"/>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16845" y="808655"/>
            <a:ext cx="842065" cy="825223"/>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3171" y="175160"/>
            <a:ext cx="1211401" cy="1517701"/>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99487" y="7882646"/>
            <a:ext cx="2413129" cy="2404354"/>
          </a:xfrm>
          <a:prstGeom prst="rect">
            <a:avLst/>
          </a:prstGeom>
        </p:spPr>
      </p:pic>
      <p:pic>
        <p:nvPicPr>
          <p:cNvPr id="17" name="Picture 17"/>
          <p:cNvPicPr>
            <a:picLocks noChangeAspect="1"/>
          </p:cNvPicPr>
          <p:nvPr/>
        </p:nvPicPr>
        <p:blipFill>
          <a:blip r:embed="rId10"/>
          <a:srcRect b="20865"/>
          <a:stretch>
            <a:fillRect/>
          </a:stretch>
        </p:blipFill>
        <p:spPr>
          <a:xfrm>
            <a:off x="6599071" y="1754898"/>
            <a:ext cx="9382507" cy="2947863"/>
          </a:xfrm>
          <a:prstGeom prst="rect">
            <a:avLst/>
          </a:prstGeom>
        </p:spPr>
      </p:pic>
      <p:pic>
        <p:nvPicPr>
          <p:cNvPr id="18" name="Picture 18"/>
          <p:cNvPicPr>
            <a:picLocks noChangeAspect="1"/>
          </p:cNvPicPr>
          <p:nvPr/>
        </p:nvPicPr>
        <p:blipFill>
          <a:blip r:embed="rId11"/>
          <a:srcRect/>
          <a:stretch>
            <a:fillRect/>
          </a:stretch>
        </p:blipFill>
        <p:spPr>
          <a:xfrm>
            <a:off x="7235298" y="5025976"/>
            <a:ext cx="7115701" cy="4021918"/>
          </a:xfrm>
          <a:prstGeom prst="rect">
            <a:avLst/>
          </a:prstGeom>
        </p:spPr>
      </p:pic>
      <p:sp>
        <p:nvSpPr>
          <p:cNvPr id="19" name="TextBox 19"/>
          <p:cNvSpPr txBox="1"/>
          <p:nvPr/>
        </p:nvSpPr>
        <p:spPr>
          <a:xfrm>
            <a:off x="5676145" y="496162"/>
            <a:ext cx="8621067" cy="780447"/>
          </a:xfrm>
          <a:prstGeom prst="rect">
            <a:avLst/>
          </a:prstGeom>
        </p:spPr>
        <p:txBody>
          <a:bodyPr lIns="0" tIns="0" rIns="0" bIns="0" rtlCol="0" anchor="t">
            <a:spAutoFit/>
          </a:bodyPr>
          <a:lstStyle/>
          <a:p>
            <a:pPr algn="ctr">
              <a:lnSpc>
                <a:spcPts val="6339"/>
              </a:lnSpc>
            </a:pPr>
            <a:r>
              <a:rPr lang="en-US" sz="4528">
                <a:solidFill>
                  <a:srgbClr val="000000"/>
                </a:solidFill>
                <a:latin typeface="Lato Bold Italics"/>
              </a:rPr>
              <a:t>Dùng model để nhận dạng chữ số:</a:t>
            </a:r>
          </a:p>
        </p:txBody>
      </p:sp>
      <p:sp>
        <p:nvSpPr>
          <p:cNvPr id="20" name="TextBox 20"/>
          <p:cNvSpPr txBox="1"/>
          <p:nvPr/>
        </p:nvSpPr>
        <p:spPr>
          <a:xfrm>
            <a:off x="363192" y="3123366"/>
            <a:ext cx="3667143" cy="2987091"/>
          </a:xfrm>
          <a:prstGeom prst="rect">
            <a:avLst/>
          </a:prstGeom>
        </p:spPr>
        <p:txBody>
          <a:bodyPr lIns="0" tIns="0" rIns="0" bIns="0" rtlCol="0" anchor="t">
            <a:spAutoFit/>
          </a:bodyPr>
          <a:lstStyle/>
          <a:p>
            <a:pPr algn="ctr">
              <a:lnSpc>
                <a:spcPts val="7970"/>
              </a:lnSpc>
            </a:pPr>
            <a:endParaRPr/>
          </a:p>
          <a:p>
            <a:pPr algn="ctr">
              <a:lnSpc>
                <a:spcPts val="7970"/>
              </a:lnSpc>
            </a:pPr>
            <a:r>
              <a:rPr lang="en-US" sz="6131" spc="91">
                <a:solidFill>
                  <a:srgbClr val="000000"/>
                </a:solidFill>
                <a:latin typeface="Finger Paint"/>
              </a:rPr>
              <a:t>Demo</a:t>
            </a:r>
          </a:p>
          <a:p>
            <a:pPr algn="ctr">
              <a:lnSpc>
                <a:spcPts val="7970"/>
              </a:lnSpc>
            </a:pPr>
            <a:endParaRPr lang="en-US" sz="6131" spc="91">
              <a:solidFill>
                <a:srgbClr val="000000"/>
              </a:solidFill>
              <a:latin typeface="Finger Paint"/>
            </a:endParaRPr>
          </a:p>
        </p:txBody>
      </p:sp>
      <p:sp>
        <p:nvSpPr>
          <p:cNvPr id="26" name="Slide Number Placeholder 25">
            <a:extLst>
              <a:ext uri="{FF2B5EF4-FFF2-40B4-BE49-F238E27FC236}">
                <a16:creationId xmlns:a16="http://schemas.microsoft.com/office/drawing/2014/main" id="{FFEF6439-B8A2-E6C7-1A8E-951DA412DD95}"/>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2BA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6527" y="201466"/>
            <a:ext cx="1165374" cy="1426242"/>
          </a:xfrm>
          <a:prstGeom prst="rect">
            <a:avLst/>
          </a:prstGeom>
        </p:spPr>
      </p:pic>
      <p:sp>
        <p:nvSpPr>
          <p:cNvPr id="4" name="TextBox 4"/>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5" name="TextBox 5"/>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6" name="TextBox 6"/>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624018">
            <a:off x="5130760" y="2387984"/>
            <a:ext cx="13042902" cy="10386893"/>
          </a:xfrm>
          <a:prstGeom prst="rect">
            <a:avLst/>
          </a:prstGeom>
        </p:spPr>
      </p:pic>
      <p:sp>
        <p:nvSpPr>
          <p:cNvPr id="8" name="TextBox 8"/>
          <p:cNvSpPr txBox="1"/>
          <p:nvPr/>
        </p:nvSpPr>
        <p:spPr>
          <a:xfrm rot="-85425">
            <a:off x="7154521" y="5011187"/>
            <a:ext cx="2760323" cy="639102"/>
          </a:xfrm>
          <a:prstGeom prst="rect">
            <a:avLst/>
          </a:prstGeom>
        </p:spPr>
        <p:txBody>
          <a:bodyPr lIns="0" tIns="0" rIns="0" bIns="0" rtlCol="0" anchor="t">
            <a:spAutoFit/>
          </a:bodyPr>
          <a:lstStyle/>
          <a:p>
            <a:pPr marL="801744" lvl="1" indent="-400872" algn="ctr">
              <a:lnSpc>
                <a:spcPts val="5198"/>
              </a:lnSpc>
              <a:buFont typeface="Arial"/>
              <a:buChar char="•"/>
            </a:pPr>
            <a:r>
              <a:rPr lang="en-US" sz="3713">
                <a:solidFill>
                  <a:srgbClr val="000000"/>
                </a:solidFill>
                <a:latin typeface="Lato Bold Italics"/>
              </a:rPr>
              <a:t>Hạn chế: </a:t>
            </a:r>
          </a:p>
        </p:txBody>
      </p:sp>
      <p:sp>
        <p:nvSpPr>
          <p:cNvPr id="9" name="TextBox 9"/>
          <p:cNvSpPr txBox="1"/>
          <p:nvPr/>
        </p:nvSpPr>
        <p:spPr>
          <a:xfrm rot="-85425">
            <a:off x="8252698" y="2732501"/>
            <a:ext cx="8411059" cy="1374089"/>
          </a:xfrm>
          <a:prstGeom prst="rect">
            <a:avLst/>
          </a:prstGeom>
        </p:spPr>
        <p:txBody>
          <a:bodyPr lIns="0" tIns="0" rIns="0" bIns="0" rtlCol="0" anchor="t">
            <a:spAutoFit/>
          </a:bodyPr>
          <a:lstStyle/>
          <a:p>
            <a:pPr>
              <a:lnSpc>
                <a:spcPts val="5621"/>
              </a:lnSpc>
            </a:pPr>
            <a:r>
              <a:rPr lang="en-US" sz="3513">
                <a:solidFill>
                  <a:srgbClr val="000000"/>
                </a:solidFill>
                <a:latin typeface="Lato Bold Italics"/>
              </a:rPr>
              <a:t>+ Lý thuyết, mô hình, thuật toán FL</a:t>
            </a:r>
          </a:p>
          <a:p>
            <a:pPr>
              <a:lnSpc>
                <a:spcPts val="5621"/>
              </a:lnSpc>
            </a:pPr>
            <a:r>
              <a:rPr lang="en-US" sz="3513">
                <a:solidFill>
                  <a:srgbClr val="000000"/>
                </a:solidFill>
                <a:latin typeface="Lato Bold Italics"/>
              </a:rPr>
              <a:t> + Triển khai FL cho một bài toán cụ thể</a:t>
            </a:r>
          </a:p>
        </p:txBody>
      </p:sp>
      <p:sp>
        <p:nvSpPr>
          <p:cNvPr id="10" name="TextBox 10"/>
          <p:cNvSpPr txBox="1"/>
          <p:nvPr/>
        </p:nvSpPr>
        <p:spPr>
          <a:xfrm rot="-85425">
            <a:off x="8718635" y="5642797"/>
            <a:ext cx="7477142" cy="2783789"/>
          </a:xfrm>
          <a:prstGeom prst="rect">
            <a:avLst/>
          </a:prstGeom>
        </p:spPr>
        <p:txBody>
          <a:bodyPr lIns="0" tIns="0" rIns="0" bIns="0" rtlCol="0" anchor="t">
            <a:spAutoFit/>
          </a:bodyPr>
          <a:lstStyle/>
          <a:p>
            <a:pPr>
              <a:lnSpc>
                <a:spcPts val="5621"/>
              </a:lnSpc>
            </a:pPr>
            <a:r>
              <a:rPr lang="en-US" sz="3513">
                <a:solidFill>
                  <a:srgbClr val="000000"/>
                </a:solidFill>
                <a:latin typeface="Lato Bold Italics"/>
              </a:rPr>
              <a:t>+ Lĩnh vực còn mới mẻ, chưa phổ cập</a:t>
            </a:r>
          </a:p>
          <a:p>
            <a:pPr>
              <a:lnSpc>
                <a:spcPts val="5621"/>
              </a:lnSpc>
            </a:pPr>
            <a:r>
              <a:rPr lang="en-US" sz="3513">
                <a:solidFill>
                  <a:srgbClr val="000000"/>
                </a:solidFill>
                <a:latin typeface="Lato Bold Italics"/>
              </a:rPr>
              <a:t>+ Khó khăn khi triển khai mô hình</a:t>
            </a:r>
          </a:p>
          <a:p>
            <a:pPr>
              <a:lnSpc>
                <a:spcPts val="5621"/>
              </a:lnSpc>
            </a:pPr>
            <a:r>
              <a:rPr lang="en-US" sz="3513">
                <a:solidFill>
                  <a:srgbClr val="000000"/>
                </a:solidFill>
                <a:latin typeface="Lato Bold Italics"/>
              </a:rPr>
              <a:t>+ Giới hạn về cấu hình máy nên chưa thử được các siêu tham số đa dạng hơn</a:t>
            </a:r>
          </a:p>
        </p:txBody>
      </p:sp>
      <p:sp>
        <p:nvSpPr>
          <p:cNvPr id="11" name="TextBox 11"/>
          <p:cNvSpPr txBox="1"/>
          <p:nvPr/>
        </p:nvSpPr>
        <p:spPr>
          <a:xfrm>
            <a:off x="-855028" y="3477627"/>
            <a:ext cx="8003647" cy="3649685"/>
          </a:xfrm>
          <a:prstGeom prst="rect">
            <a:avLst/>
          </a:prstGeom>
        </p:spPr>
        <p:txBody>
          <a:bodyPr lIns="0" tIns="0" rIns="0" bIns="0" rtlCol="0" anchor="t">
            <a:spAutoFit/>
          </a:bodyPr>
          <a:lstStyle/>
          <a:p>
            <a:pPr algn="ctr">
              <a:lnSpc>
                <a:spcPts val="9720"/>
              </a:lnSpc>
            </a:pPr>
            <a:endParaRPr/>
          </a:p>
          <a:p>
            <a:pPr algn="ctr">
              <a:lnSpc>
                <a:spcPts val="9720"/>
              </a:lnSpc>
            </a:pPr>
            <a:r>
              <a:rPr lang="en-US" sz="7477" spc="112">
                <a:solidFill>
                  <a:srgbClr val="000000"/>
                </a:solidFill>
                <a:latin typeface="Finger Paint"/>
              </a:rPr>
              <a:t>Conclusion</a:t>
            </a:r>
          </a:p>
          <a:p>
            <a:pPr algn="ctr">
              <a:lnSpc>
                <a:spcPts val="9720"/>
              </a:lnSpc>
            </a:pPr>
            <a:endParaRPr lang="en-US" sz="7477" spc="112">
              <a:solidFill>
                <a:srgbClr val="000000"/>
              </a:solidFill>
              <a:latin typeface="Finger Paint"/>
            </a:endParaRPr>
          </a:p>
        </p:txBody>
      </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6931571"/>
            <a:ext cx="2606505" cy="2227377"/>
          </a:xfrm>
          <a:prstGeom prst="rect">
            <a:avLst/>
          </a:prstGeom>
        </p:spPr>
      </p:pic>
      <p:sp>
        <p:nvSpPr>
          <p:cNvPr id="13" name="TextBox 13"/>
          <p:cNvSpPr txBox="1"/>
          <p:nvPr/>
        </p:nvSpPr>
        <p:spPr>
          <a:xfrm rot="-85425">
            <a:off x="7154395" y="2120668"/>
            <a:ext cx="3573470" cy="639102"/>
          </a:xfrm>
          <a:prstGeom prst="rect">
            <a:avLst/>
          </a:prstGeom>
        </p:spPr>
        <p:txBody>
          <a:bodyPr lIns="0" tIns="0" rIns="0" bIns="0" rtlCol="0" anchor="t">
            <a:spAutoFit/>
          </a:bodyPr>
          <a:lstStyle/>
          <a:p>
            <a:pPr marL="801744" lvl="1" indent="-400872" algn="ctr">
              <a:lnSpc>
                <a:spcPts val="5198"/>
              </a:lnSpc>
              <a:buFont typeface="Arial"/>
              <a:buChar char="•"/>
            </a:pPr>
            <a:r>
              <a:rPr lang="en-US" sz="3713">
                <a:solidFill>
                  <a:srgbClr val="000000"/>
                </a:solidFill>
                <a:latin typeface="Lato Bold Italics"/>
              </a:rPr>
              <a:t>Đạt được:</a:t>
            </a:r>
          </a:p>
        </p:txBody>
      </p:sp>
      <p:sp>
        <p:nvSpPr>
          <p:cNvPr id="19" name="Slide Number Placeholder 18">
            <a:extLst>
              <a:ext uri="{FF2B5EF4-FFF2-40B4-BE49-F238E27FC236}">
                <a16:creationId xmlns:a16="http://schemas.microsoft.com/office/drawing/2014/main" id="{9E4FF43F-488A-C898-BDCA-5CC1AE23C1B2}"/>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527" y="201466"/>
            <a:ext cx="1165374" cy="1426242"/>
          </a:xfrm>
          <a:prstGeom prst="rect">
            <a:avLst/>
          </a:prstGeom>
        </p:spPr>
      </p:pic>
      <p:sp>
        <p:nvSpPr>
          <p:cNvPr id="4" name="TextBox 4"/>
          <p:cNvSpPr txBox="1"/>
          <p:nvPr/>
        </p:nvSpPr>
        <p:spPr>
          <a:xfrm>
            <a:off x="4415741" y="1335122"/>
            <a:ext cx="9456518" cy="1186627"/>
          </a:xfrm>
          <a:prstGeom prst="rect">
            <a:avLst/>
          </a:prstGeom>
        </p:spPr>
        <p:txBody>
          <a:bodyPr lIns="0" tIns="0" rIns="0" bIns="0" rtlCol="0" anchor="t">
            <a:spAutoFit/>
          </a:bodyPr>
          <a:lstStyle/>
          <a:p>
            <a:pPr marL="0" lvl="0" indent="0" algn="l">
              <a:lnSpc>
                <a:spcPts val="9477"/>
              </a:lnSpc>
              <a:spcBef>
                <a:spcPct val="0"/>
              </a:spcBef>
            </a:pPr>
            <a:r>
              <a:rPr lang="en-US" sz="7898" spc="-236">
                <a:solidFill>
                  <a:srgbClr val="373737"/>
                </a:solidFill>
                <a:latin typeface="Faustina SemiBold"/>
              </a:rPr>
              <a:t>GIỚI THIỆU VỀ ĐỀ TÀI</a:t>
            </a:r>
          </a:p>
        </p:txBody>
      </p:sp>
      <p:sp>
        <p:nvSpPr>
          <p:cNvPr id="5" name="TextBox 5"/>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sp>
        <p:nvSpPr>
          <p:cNvPr id="6" name="TextBox 6"/>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7" name="TextBox 7"/>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8" name="TextBox 8"/>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sp>
        <p:nvSpPr>
          <p:cNvPr id="9" name="TextBox 9"/>
          <p:cNvSpPr txBox="1"/>
          <p:nvPr/>
        </p:nvSpPr>
        <p:spPr>
          <a:xfrm>
            <a:off x="3698037" y="4750577"/>
            <a:ext cx="9223932" cy="3429000"/>
          </a:xfrm>
          <a:prstGeom prst="rect">
            <a:avLst/>
          </a:prstGeom>
        </p:spPr>
        <p:txBody>
          <a:bodyPr lIns="0" tIns="0" rIns="0" bIns="0" rtlCol="0" anchor="t">
            <a:spAutoFit/>
          </a:bodyPr>
          <a:lstStyle/>
          <a:p>
            <a:pPr marL="984305" lvl="1" indent="-492152">
              <a:lnSpc>
                <a:spcPts val="5470"/>
              </a:lnSpc>
              <a:buFont typeface="Arial"/>
              <a:buChar char="•"/>
            </a:pPr>
            <a:r>
              <a:rPr lang="en-US" sz="4559" spc="-136">
                <a:solidFill>
                  <a:srgbClr val="373737"/>
                </a:solidFill>
                <a:latin typeface="Faustina SemiBold"/>
              </a:rPr>
              <a:t>Mục Tiêu</a:t>
            </a:r>
          </a:p>
          <a:p>
            <a:pPr marL="1968610" lvl="2" indent="-656203">
              <a:lnSpc>
                <a:spcPts val="5470"/>
              </a:lnSpc>
              <a:buFont typeface="Arial"/>
              <a:buChar char="⚬"/>
            </a:pPr>
            <a:r>
              <a:rPr lang="en-US" sz="4559" spc="-136">
                <a:solidFill>
                  <a:srgbClr val="373737"/>
                </a:solidFill>
                <a:latin typeface="Faustina SemiBold"/>
              </a:rPr>
              <a:t>Tìm hiểu về cơ sở lý thuyết FL</a:t>
            </a:r>
          </a:p>
          <a:p>
            <a:pPr marL="1968610" lvl="2" indent="-656203">
              <a:lnSpc>
                <a:spcPts val="5470"/>
              </a:lnSpc>
              <a:buFont typeface="Arial"/>
              <a:buChar char="⚬"/>
            </a:pPr>
            <a:r>
              <a:rPr lang="en-US" sz="4559" spc="-136">
                <a:solidFill>
                  <a:srgbClr val="373737"/>
                </a:solidFill>
                <a:latin typeface="Faustina SemiBold"/>
              </a:rPr>
              <a:t>Tìm hiểu các thuật toán</a:t>
            </a:r>
          </a:p>
          <a:p>
            <a:pPr marL="1968610" lvl="2" indent="-656203">
              <a:lnSpc>
                <a:spcPts val="5470"/>
              </a:lnSpc>
              <a:buFont typeface="Arial"/>
              <a:buChar char="⚬"/>
            </a:pPr>
            <a:r>
              <a:rPr lang="en-US" sz="4559" spc="-136">
                <a:solidFill>
                  <a:srgbClr val="373737"/>
                </a:solidFill>
                <a:latin typeface="Faustina SemiBold"/>
              </a:rPr>
              <a:t>Ứng dụng bài toán </a:t>
            </a:r>
          </a:p>
          <a:p>
            <a:pPr marL="1968610" lvl="2" indent="-656203" algn="l">
              <a:lnSpc>
                <a:spcPts val="5470"/>
              </a:lnSpc>
              <a:buFont typeface="Arial"/>
              <a:buChar char="⚬"/>
            </a:pPr>
            <a:r>
              <a:rPr lang="en-US" sz="4559" spc="-136">
                <a:solidFill>
                  <a:srgbClr val="373737"/>
                </a:solidFill>
                <a:latin typeface="Faustina SemiBold"/>
              </a:rPr>
              <a:t>Đánh giá kết quả</a:t>
            </a:r>
          </a:p>
        </p:txBody>
      </p:sp>
      <p:sp>
        <p:nvSpPr>
          <p:cNvPr id="10" name="TextBox 10"/>
          <p:cNvSpPr txBox="1"/>
          <p:nvPr/>
        </p:nvSpPr>
        <p:spPr>
          <a:xfrm>
            <a:off x="3698037" y="3602957"/>
            <a:ext cx="7155707" cy="685800"/>
          </a:xfrm>
          <a:prstGeom prst="rect">
            <a:avLst/>
          </a:prstGeom>
        </p:spPr>
        <p:txBody>
          <a:bodyPr lIns="0" tIns="0" rIns="0" bIns="0" rtlCol="0" anchor="t">
            <a:spAutoFit/>
          </a:bodyPr>
          <a:lstStyle/>
          <a:p>
            <a:pPr marL="977290" lvl="1" indent="-488645" algn="ctr">
              <a:lnSpc>
                <a:spcPts val="5431"/>
              </a:lnSpc>
              <a:buFont typeface="Arial"/>
              <a:buChar char="•"/>
            </a:pPr>
            <a:r>
              <a:rPr lang="en-US" sz="4526" spc="-135">
                <a:solidFill>
                  <a:srgbClr val="373737"/>
                </a:solidFill>
                <a:latin typeface="Faustina SemiBold"/>
              </a:rPr>
              <a:t>Tính Cấp Thiết Của Đề Tài</a:t>
            </a:r>
          </a:p>
        </p:txBody>
      </p:sp>
      <p:sp>
        <p:nvSpPr>
          <p:cNvPr id="16" name="Slide Number Placeholder 15">
            <a:extLst>
              <a:ext uri="{FF2B5EF4-FFF2-40B4-BE49-F238E27FC236}">
                <a16:creationId xmlns:a16="http://schemas.microsoft.com/office/drawing/2014/main" id="{BE9715F2-C6AA-8EBB-B1E2-4A4FCF532877}"/>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2BA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69277" y="870261"/>
            <a:ext cx="2299115" cy="21068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6527" y="201466"/>
            <a:ext cx="1165374" cy="1426242"/>
          </a:xfrm>
          <a:prstGeom prst="rect">
            <a:avLst/>
          </a:prstGeom>
        </p:spPr>
      </p:pic>
      <p:sp>
        <p:nvSpPr>
          <p:cNvPr id="4" name="TextBox 4"/>
          <p:cNvSpPr txBox="1"/>
          <p:nvPr/>
        </p:nvSpPr>
        <p:spPr>
          <a:xfrm rot="-132515">
            <a:off x="570629" y="528421"/>
            <a:ext cx="735095" cy="84350"/>
          </a:xfrm>
          <a:prstGeom prst="rect">
            <a:avLst/>
          </a:prstGeom>
        </p:spPr>
        <p:txBody>
          <a:bodyPr lIns="0" tIns="0" rIns="0" bIns="0" rtlCol="0" anchor="t">
            <a:spAutoFit/>
          </a:bodyPr>
          <a:lstStyle/>
          <a:p>
            <a:pPr marL="0" lvl="0" indent="0" algn="l">
              <a:lnSpc>
                <a:spcPts val="671"/>
              </a:lnSpc>
              <a:spcBef>
                <a:spcPct val="0"/>
              </a:spcBef>
            </a:pPr>
            <a:r>
              <a:rPr lang="en-US" sz="559">
                <a:solidFill>
                  <a:srgbClr val="373737"/>
                </a:solidFill>
                <a:latin typeface="Faustina Regular"/>
              </a:rPr>
              <a:t>Sydney 12,073KILOMET</a:t>
            </a:r>
          </a:p>
        </p:txBody>
      </p:sp>
      <p:sp>
        <p:nvSpPr>
          <p:cNvPr id="5" name="TextBox 5"/>
          <p:cNvSpPr txBox="1"/>
          <p:nvPr/>
        </p:nvSpPr>
        <p:spPr>
          <a:xfrm rot="-250791">
            <a:off x="628672" y="762267"/>
            <a:ext cx="733821" cy="81358"/>
          </a:xfrm>
          <a:prstGeom prst="rect">
            <a:avLst/>
          </a:prstGeom>
        </p:spPr>
        <p:txBody>
          <a:bodyPr lIns="0" tIns="0" rIns="0" bIns="0" rtlCol="0" anchor="t">
            <a:spAutoFit/>
          </a:bodyPr>
          <a:lstStyle/>
          <a:p>
            <a:pPr marL="0" lvl="0" indent="0" algn="l">
              <a:lnSpc>
                <a:spcPts val="656"/>
              </a:lnSpc>
              <a:spcBef>
                <a:spcPct val="0"/>
              </a:spcBef>
            </a:pPr>
            <a:r>
              <a:rPr lang="en-US" sz="547">
                <a:solidFill>
                  <a:srgbClr val="373737"/>
                </a:solidFill>
                <a:latin typeface="Faustina Regular"/>
              </a:rPr>
              <a:t>Manila 11,759KILOMET</a:t>
            </a:r>
          </a:p>
        </p:txBody>
      </p:sp>
      <p:sp>
        <p:nvSpPr>
          <p:cNvPr id="6" name="TextBox 6"/>
          <p:cNvSpPr txBox="1"/>
          <p:nvPr/>
        </p:nvSpPr>
        <p:spPr>
          <a:xfrm rot="564164">
            <a:off x="669726" y="1054357"/>
            <a:ext cx="639880" cy="81973"/>
          </a:xfrm>
          <a:prstGeom prst="rect">
            <a:avLst/>
          </a:prstGeom>
        </p:spPr>
        <p:txBody>
          <a:bodyPr lIns="0" tIns="0" rIns="0" bIns="0" rtlCol="0" anchor="t">
            <a:spAutoFit/>
          </a:bodyPr>
          <a:lstStyle/>
          <a:p>
            <a:pPr marL="0" lvl="0" indent="0" algn="l">
              <a:lnSpc>
                <a:spcPts val="668"/>
              </a:lnSpc>
              <a:spcBef>
                <a:spcPct val="0"/>
              </a:spcBef>
            </a:pPr>
            <a:r>
              <a:rPr lang="en-US" sz="556">
                <a:solidFill>
                  <a:srgbClr val="373737"/>
                </a:solidFill>
                <a:latin typeface="Faustina Regular"/>
              </a:rPr>
              <a:t>Paris 9088KILOMET</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624018">
            <a:off x="5130760" y="2387984"/>
            <a:ext cx="13042902" cy="10386893"/>
          </a:xfrm>
          <a:prstGeom prst="rect">
            <a:avLst/>
          </a:prstGeom>
        </p:spPr>
      </p:pic>
      <p:sp>
        <p:nvSpPr>
          <p:cNvPr id="8" name="TextBox 8"/>
          <p:cNvSpPr txBox="1"/>
          <p:nvPr/>
        </p:nvSpPr>
        <p:spPr>
          <a:xfrm>
            <a:off x="-855028" y="3477627"/>
            <a:ext cx="8003647" cy="3649685"/>
          </a:xfrm>
          <a:prstGeom prst="rect">
            <a:avLst/>
          </a:prstGeom>
        </p:spPr>
        <p:txBody>
          <a:bodyPr lIns="0" tIns="0" rIns="0" bIns="0" rtlCol="0" anchor="t">
            <a:spAutoFit/>
          </a:bodyPr>
          <a:lstStyle/>
          <a:p>
            <a:pPr algn="ctr">
              <a:lnSpc>
                <a:spcPts val="9720"/>
              </a:lnSpc>
            </a:pPr>
            <a:endParaRPr/>
          </a:p>
          <a:p>
            <a:pPr algn="ctr">
              <a:lnSpc>
                <a:spcPts val="9720"/>
              </a:lnSpc>
            </a:pPr>
            <a:r>
              <a:rPr lang="en-US" sz="7477" spc="112">
                <a:solidFill>
                  <a:srgbClr val="000000"/>
                </a:solidFill>
                <a:latin typeface="Finger Paint"/>
              </a:rPr>
              <a:t>Conclusion</a:t>
            </a:r>
          </a:p>
          <a:p>
            <a:pPr algn="ctr">
              <a:lnSpc>
                <a:spcPts val="9720"/>
              </a:lnSpc>
            </a:pPr>
            <a:endParaRPr lang="en-US" sz="7477" spc="112">
              <a:solidFill>
                <a:srgbClr val="000000"/>
              </a:solidFill>
              <a:latin typeface="Finger Paint"/>
            </a:endParaRP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6931571"/>
            <a:ext cx="2606505" cy="2227377"/>
          </a:xfrm>
          <a:prstGeom prst="rect">
            <a:avLst/>
          </a:prstGeom>
        </p:spPr>
      </p:pic>
      <p:sp>
        <p:nvSpPr>
          <p:cNvPr id="10" name="TextBox 10"/>
          <p:cNvSpPr txBox="1"/>
          <p:nvPr/>
        </p:nvSpPr>
        <p:spPr>
          <a:xfrm rot="-85425">
            <a:off x="7321646" y="3529628"/>
            <a:ext cx="4958953" cy="639102"/>
          </a:xfrm>
          <a:prstGeom prst="rect">
            <a:avLst/>
          </a:prstGeom>
        </p:spPr>
        <p:txBody>
          <a:bodyPr lIns="0" tIns="0" rIns="0" bIns="0" rtlCol="0" anchor="t">
            <a:spAutoFit/>
          </a:bodyPr>
          <a:lstStyle/>
          <a:p>
            <a:pPr marL="801744" lvl="1" indent="-400872" algn="ctr">
              <a:lnSpc>
                <a:spcPts val="5198"/>
              </a:lnSpc>
              <a:buFont typeface="Arial"/>
              <a:buChar char="•"/>
            </a:pPr>
            <a:r>
              <a:rPr lang="en-US" sz="3713">
                <a:solidFill>
                  <a:srgbClr val="000000"/>
                </a:solidFill>
                <a:latin typeface="Lato Bold Italics"/>
              </a:rPr>
              <a:t>Hướng phát triển: </a:t>
            </a:r>
          </a:p>
        </p:txBody>
      </p:sp>
      <p:sp>
        <p:nvSpPr>
          <p:cNvPr id="11" name="TextBox 11"/>
          <p:cNvSpPr txBox="1"/>
          <p:nvPr/>
        </p:nvSpPr>
        <p:spPr>
          <a:xfrm rot="-85425">
            <a:off x="8548255" y="4503938"/>
            <a:ext cx="7477142" cy="1225207"/>
          </a:xfrm>
          <a:prstGeom prst="rect">
            <a:avLst/>
          </a:prstGeom>
        </p:spPr>
        <p:txBody>
          <a:bodyPr lIns="0" tIns="0" rIns="0" bIns="0" rtlCol="0" anchor="t">
            <a:spAutoFit/>
          </a:bodyPr>
          <a:lstStyle/>
          <a:p>
            <a:pPr>
              <a:lnSpc>
                <a:spcPts val="4918"/>
              </a:lnSpc>
            </a:pPr>
            <a:r>
              <a:rPr lang="en-US" sz="3513">
                <a:solidFill>
                  <a:srgbClr val="000000"/>
                </a:solidFill>
                <a:latin typeface="Lato Bold Italics"/>
              </a:rPr>
              <a:t>+ Triển khai thành ứng dụng thực tế, cải thiện giao diện, các chức năng khác.</a:t>
            </a:r>
          </a:p>
        </p:txBody>
      </p:sp>
      <p:sp>
        <p:nvSpPr>
          <p:cNvPr id="12" name="TextBox 12"/>
          <p:cNvSpPr txBox="1"/>
          <p:nvPr/>
        </p:nvSpPr>
        <p:spPr>
          <a:xfrm rot="-85425">
            <a:off x="8859260" y="6099702"/>
            <a:ext cx="7477142" cy="1225207"/>
          </a:xfrm>
          <a:prstGeom prst="rect">
            <a:avLst/>
          </a:prstGeom>
        </p:spPr>
        <p:txBody>
          <a:bodyPr lIns="0" tIns="0" rIns="0" bIns="0" rtlCol="0" anchor="t">
            <a:spAutoFit/>
          </a:bodyPr>
          <a:lstStyle/>
          <a:p>
            <a:pPr>
              <a:lnSpc>
                <a:spcPts val="4918"/>
              </a:lnSpc>
            </a:pPr>
            <a:r>
              <a:rPr lang="en-US" sz="3513">
                <a:solidFill>
                  <a:srgbClr val="000000"/>
                </a:solidFill>
                <a:latin typeface="Lato Bold Italics"/>
              </a:rPr>
              <a:t>+ Tìm hiểu thử nghiệm thêm một số thuật toán khác.</a:t>
            </a:r>
          </a:p>
        </p:txBody>
      </p:sp>
      <p:sp>
        <p:nvSpPr>
          <p:cNvPr id="18" name="Slide Number Placeholder 17">
            <a:extLst>
              <a:ext uri="{FF2B5EF4-FFF2-40B4-BE49-F238E27FC236}">
                <a16:creationId xmlns:a16="http://schemas.microsoft.com/office/drawing/2014/main" id="{0C60E598-C6C2-3D3B-7BA4-5CB8C49E4DE1}"/>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14134361" cy="10287000"/>
            <a:chOff x="0" y="0"/>
            <a:chExt cx="5156253" cy="3752725"/>
          </a:xfrm>
        </p:grpSpPr>
        <p:sp>
          <p:nvSpPr>
            <p:cNvPr id="4" name="Freeform 4"/>
            <p:cNvSpPr/>
            <p:nvPr/>
          </p:nvSpPr>
          <p:spPr>
            <a:xfrm>
              <a:off x="0" y="0"/>
              <a:ext cx="5156253" cy="3752726"/>
            </a:xfrm>
            <a:custGeom>
              <a:avLst/>
              <a:gdLst/>
              <a:ahLst/>
              <a:cxnLst/>
              <a:rect l="l" t="t" r="r" b="b"/>
              <a:pathLst>
                <a:path w="5156253" h="3752726">
                  <a:moveTo>
                    <a:pt x="0" y="0"/>
                  </a:moveTo>
                  <a:lnTo>
                    <a:pt x="5156253" y="0"/>
                  </a:lnTo>
                  <a:lnTo>
                    <a:pt x="5156253" y="3752726"/>
                  </a:lnTo>
                  <a:lnTo>
                    <a:pt x="0" y="3752726"/>
                  </a:lnTo>
                  <a:close/>
                </a:path>
              </a:pathLst>
            </a:custGeom>
            <a:solidFill>
              <a:srgbClr val="72BABD"/>
            </a:solidFill>
          </p:spPr>
        </p:sp>
      </p:grpSp>
      <p:grpSp>
        <p:nvGrpSpPr>
          <p:cNvPr id="5" name="Group 5"/>
          <p:cNvGrpSpPr>
            <a:grpSpLocks noChangeAspect="1"/>
          </p:cNvGrpSpPr>
          <p:nvPr/>
        </p:nvGrpSpPr>
        <p:grpSpPr>
          <a:xfrm>
            <a:off x="13811146" y="1837854"/>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13811146" y="4847754"/>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13811146" y="7857654"/>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7400" y="7786655"/>
            <a:ext cx="1955515" cy="195551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60326" y="186178"/>
            <a:ext cx="1441106" cy="1412284"/>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3478" y="299769"/>
            <a:ext cx="2073186" cy="2597386"/>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371614" y="6446684"/>
            <a:ext cx="4129818" cy="4114800"/>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98069">
            <a:off x="15063039" y="168547"/>
            <a:ext cx="2073186" cy="2597386"/>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1163" y="8265525"/>
            <a:ext cx="1018137" cy="997774"/>
          </a:xfrm>
          <a:prstGeom prst="rect">
            <a:avLst/>
          </a:prstGeom>
        </p:spPr>
      </p:pic>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42915" y="1542135"/>
            <a:ext cx="9697534" cy="6315519"/>
          </a:xfrm>
          <a:prstGeom prst="rect">
            <a:avLst/>
          </a:prstGeom>
        </p:spPr>
      </p:pic>
      <p:sp>
        <p:nvSpPr>
          <p:cNvPr id="18" name="TextBox 18"/>
          <p:cNvSpPr txBox="1"/>
          <p:nvPr/>
        </p:nvSpPr>
        <p:spPr>
          <a:xfrm>
            <a:off x="4101458" y="2475775"/>
            <a:ext cx="6980449" cy="4610165"/>
          </a:xfrm>
          <a:prstGeom prst="rect">
            <a:avLst/>
          </a:prstGeom>
        </p:spPr>
        <p:txBody>
          <a:bodyPr lIns="0" tIns="0" rIns="0" bIns="0" rtlCol="0" anchor="t">
            <a:spAutoFit/>
          </a:bodyPr>
          <a:lstStyle/>
          <a:p>
            <a:pPr algn="ctr">
              <a:lnSpc>
                <a:spcPts val="17125"/>
              </a:lnSpc>
            </a:pPr>
            <a:r>
              <a:rPr lang="en-US" sz="17125">
                <a:solidFill>
                  <a:srgbClr val="291B25"/>
                </a:solidFill>
                <a:latin typeface="Childos Arabic SemiBold"/>
              </a:rPr>
              <a:t>Thank</a:t>
            </a:r>
          </a:p>
          <a:p>
            <a:pPr algn="ctr">
              <a:lnSpc>
                <a:spcPts val="17125"/>
              </a:lnSpc>
            </a:pPr>
            <a:r>
              <a:rPr lang="en-US" sz="17125">
                <a:solidFill>
                  <a:srgbClr val="291B25"/>
                </a:solidFill>
                <a:latin typeface="Childos Arabic SemiBold"/>
              </a:rPr>
              <a:t>You!</a:t>
            </a:r>
          </a:p>
        </p:txBody>
      </p:sp>
      <p:pic>
        <p:nvPicPr>
          <p:cNvPr id="19" name="Picture 19"/>
          <p:cNvPicPr>
            <a:picLocks noChangeAspect="1"/>
          </p:cNvPicPr>
          <p:nvPr/>
        </p:nvPicPr>
        <p:blipFill>
          <a:blip r:embed="rId12"/>
          <a:srcRect/>
          <a:stretch>
            <a:fillRect/>
          </a:stretch>
        </p:blipFill>
        <p:spPr>
          <a:xfrm>
            <a:off x="15354458" y="5528003"/>
            <a:ext cx="2311731" cy="2329651"/>
          </a:xfrm>
          <a:prstGeom prst="rect">
            <a:avLst/>
          </a:prstGeom>
        </p:spPr>
      </p:pic>
      <p:sp>
        <p:nvSpPr>
          <p:cNvPr id="25" name="Slide Number Placeholder 24">
            <a:extLst>
              <a:ext uri="{FF2B5EF4-FFF2-40B4-BE49-F238E27FC236}">
                <a16:creationId xmlns:a16="http://schemas.microsoft.com/office/drawing/2014/main" id="{8F3548FC-0674-2FA8-16EE-31CA7B54EE79}"/>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504030" y="8310475"/>
            <a:ext cx="1988757" cy="18224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148" y="7693618"/>
            <a:ext cx="1008060" cy="1233714"/>
          </a:xfrm>
          <a:prstGeom prst="rect">
            <a:avLst/>
          </a:prstGeom>
        </p:spPr>
      </p:pic>
      <p:sp>
        <p:nvSpPr>
          <p:cNvPr id="4" name="TextBox 4"/>
          <p:cNvSpPr txBox="1"/>
          <p:nvPr/>
        </p:nvSpPr>
        <p:spPr>
          <a:xfrm rot="-132515">
            <a:off x="247989" y="7715453"/>
            <a:ext cx="676909" cy="74808"/>
          </a:xfrm>
          <a:prstGeom prst="rect">
            <a:avLst/>
          </a:prstGeom>
        </p:spPr>
        <p:txBody>
          <a:bodyPr lIns="0" tIns="0" rIns="0" bIns="0" rtlCol="0" anchor="t">
            <a:spAutoFit/>
          </a:bodyPr>
          <a:lstStyle/>
          <a:p>
            <a:pPr marL="0" lvl="0" indent="0" algn="l">
              <a:lnSpc>
                <a:spcPts val="532"/>
              </a:lnSpc>
              <a:spcBef>
                <a:spcPct val="0"/>
              </a:spcBef>
            </a:pPr>
            <a:r>
              <a:rPr lang="en-US" sz="443">
                <a:solidFill>
                  <a:srgbClr val="373737"/>
                </a:solidFill>
                <a:latin typeface="Faustina Regular"/>
              </a:rPr>
              <a:t>New York 4,496 KILOMET</a:t>
            </a:r>
          </a:p>
        </p:txBody>
      </p:sp>
      <p:sp>
        <p:nvSpPr>
          <p:cNvPr id="5" name="TextBox 5"/>
          <p:cNvSpPr txBox="1"/>
          <p:nvPr/>
        </p:nvSpPr>
        <p:spPr>
          <a:xfrm rot="-132515">
            <a:off x="202667" y="7929052"/>
            <a:ext cx="635864" cy="63439"/>
          </a:xfrm>
          <a:prstGeom prst="rect">
            <a:avLst/>
          </a:prstGeom>
        </p:spPr>
        <p:txBody>
          <a:bodyPr lIns="0" tIns="0" rIns="0" bIns="0" rtlCol="0" anchor="t">
            <a:spAutoFit/>
          </a:bodyPr>
          <a:lstStyle/>
          <a:p>
            <a:pPr marL="0" lvl="0" indent="0" algn="l">
              <a:lnSpc>
                <a:spcPts val="580"/>
              </a:lnSpc>
              <a:spcBef>
                <a:spcPct val="0"/>
              </a:spcBef>
            </a:pPr>
            <a:r>
              <a:rPr lang="en-US" sz="483">
                <a:solidFill>
                  <a:srgbClr val="373737"/>
                </a:solidFill>
                <a:latin typeface="Faustina Regular"/>
              </a:rPr>
              <a:t>Sydney 12,073KILOMET</a:t>
            </a:r>
          </a:p>
        </p:txBody>
      </p:sp>
      <p:sp>
        <p:nvSpPr>
          <p:cNvPr id="6" name="TextBox 6"/>
          <p:cNvSpPr txBox="1"/>
          <p:nvPr/>
        </p:nvSpPr>
        <p:spPr>
          <a:xfrm rot="-250791">
            <a:off x="252709" y="8121810"/>
            <a:ext cx="634763" cy="70376"/>
          </a:xfrm>
          <a:prstGeom prst="rect">
            <a:avLst/>
          </a:prstGeom>
        </p:spPr>
        <p:txBody>
          <a:bodyPr lIns="0" tIns="0" rIns="0" bIns="0" rtlCol="0" anchor="t">
            <a:spAutoFit/>
          </a:bodyPr>
          <a:lstStyle/>
          <a:p>
            <a:pPr marL="0" lvl="0" indent="0" algn="l">
              <a:lnSpc>
                <a:spcPts val="567"/>
              </a:lnSpc>
              <a:spcBef>
                <a:spcPct val="0"/>
              </a:spcBef>
            </a:pPr>
            <a:r>
              <a:rPr lang="en-US" sz="473">
                <a:solidFill>
                  <a:srgbClr val="373737"/>
                </a:solidFill>
                <a:latin typeface="Faustina Regular"/>
              </a:rPr>
              <a:t>Manila 11,759KILOMET</a:t>
            </a:r>
          </a:p>
        </p:txBody>
      </p:sp>
      <p:sp>
        <p:nvSpPr>
          <p:cNvPr id="7" name="TextBox 7"/>
          <p:cNvSpPr txBox="1"/>
          <p:nvPr/>
        </p:nvSpPr>
        <p:spPr>
          <a:xfrm rot="564164">
            <a:off x="287476" y="8383937"/>
            <a:ext cx="553502" cy="61382"/>
          </a:xfrm>
          <a:prstGeom prst="rect">
            <a:avLst/>
          </a:prstGeom>
        </p:spPr>
        <p:txBody>
          <a:bodyPr lIns="0" tIns="0" rIns="0" bIns="0" rtlCol="0" anchor="t">
            <a:spAutoFit/>
          </a:bodyPr>
          <a:lstStyle/>
          <a:p>
            <a:pPr marL="0" lvl="0" indent="0" algn="l">
              <a:lnSpc>
                <a:spcPts val="578"/>
              </a:lnSpc>
              <a:spcBef>
                <a:spcPct val="0"/>
              </a:spcBef>
            </a:pPr>
            <a:r>
              <a:rPr lang="en-US" sz="481">
                <a:solidFill>
                  <a:srgbClr val="373737"/>
                </a:solidFill>
                <a:latin typeface="Faustina Regular"/>
              </a:rPr>
              <a:t>Paris 9088KILOMET</a:t>
            </a:r>
          </a:p>
        </p:txBody>
      </p:sp>
      <p:grpSp>
        <p:nvGrpSpPr>
          <p:cNvPr id="8" name="Group 8"/>
          <p:cNvGrpSpPr/>
          <p:nvPr/>
        </p:nvGrpSpPr>
        <p:grpSpPr>
          <a:xfrm>
            <a:off x="4098462" y="3028816"/>
            <a:ext cx="4382269" cy="5300918"/>
            <a:chOff x="0" y="0"/>
            <a:chExt cx="5843025" cy="7067890"/>
          </a:xfrm>
        </p:grpSpPr>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86480" y="1038385"/>
              <a:ext cx="6215984" cy="5843025"/>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11464">
              <a:off x="1537350" y="675986"/>
              <a:ext cx="2768326" cy="724798"/>
            </a:xfrm>
            <a:prstGeom prst="rect">
              <a:avLst/>
            </a:prstGeom>
          </p:spPr>
        </p:pic>
      </p:grpSp>
      <p:grpSp>
        <p:nvGrpSpPr>
          <p:cNvPr id="11" name="Group 11"/>
          <p:cNvGrpSpPr/>
          <p:nvPr/>
        </p:nvGrpSpPr>
        <p:grpSpPr>
          <a:xfrm>
            <a:off x="9669196" y="2762894"/>
            <a:ext cx="5013557" cy="5566839"/>
            <a:chOff x="0" y="0"/>
            <a:chExt cx="6684743" cy="7422452"/>
          </a:xfrm>
        </p:grpSpPr>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1138794"/>
              <a:ext cx="6684743" cy="6283659"/>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79009" y="0"/>
              <a:ext cx="1600741" cy="2152585"/>
            </a:xfrm>
            <a:prstGeom prst="rect">
              <a:avLst/>
            </a:prstGeom>
          </p:spPr>
        </p:pic>
      </p:grpSp>
      <p:sp>
        <p:nvSpPr>
          <p:cNvPr id="14" name="TextBox 14"/>
          <p:cNvSpPr txBox="1"/>
          <p:nvPr/>
        </p:nvSpPr>
        <p:spPr>
          <a:xfrm>
            <a:off x="4233309" y="5489164"/>
            <a:ext cx="4112574" cy="1079215"/>
          </a:xfrm>
          <a:prstGeom prst="rect">
            <a:avLst/>
          </a:prstGeom>
        </p:spPr>
        <p:txBody>
          <a:bodyPr lIns="0" tIns="0" rIns="0" bIns="0" rtlCol="0" anchor="t">
            <a:spAutoFit/>
          </a:bodyPr>
          <a:lstStyle/>
          <a:p>
            <a:pPr algn="ctr">
              <a:lnSpc>
                <a:spcPts val="4344"/>
              </a:lnSpc>
            </a:pPr>
            <a:r>
              <a:rPr lang="en-US" sz="3103">
                <a:solidFill>
                  <a:srgbClr val="373737"/>
                </a:solidFill>
                <a:latin typeface="Muli Regular Bold"/>
              </a:rPr>
              <a:t>Tổng quan về Federated Learning</a:t>
            </a:r>
          </a:p>
        </p:txBody>
      </p:sp>
      <p:sp>
        <p:nvSpPr>
          <p:cNvPr id="15" name="TextBox 15"/>
          <p:cNvSpPr txBox="1"/>
          <p:nvPr/>
        </p:nvSpPr>
        <p:spPr>
          <a:xfrm>
            <a:off x="10106971" y="5612599"/>
            <a:ext cx="4138008" cy="1180986"/>
          </a:xfrm>
          <a:prstGeom prst="rect">
            <a:avLst/>
          </a:prstGeom>
        </p:spPr>
        <p:txBody>
          <a:bodyPr lIns="0" tIns="0" rIns="0" bIns="0" rtlCol="0" anchor="t">
            <a:spAutoFit/>
          </a:bodyPr>
          <a:lstStyle/>
          <a:p>
            <a:pPr algn="ctr">
              <a:lnSpc>
                <a:spcPts val="4731"/>
              </a:lnSpc>
            </a:pPr>
            <a:r>
              <a:rPr lang="en-US" sz="3379" dirty="0" err="1">
                <a:solidFill>
                  <a:srgbClr val="373737"/>
                </a:solidFill>
                <a:latin typeface="Muli Regular Bold"/>
              </a:rPr>
              <a:t>Những</a:t>
            </a:r>
            <a:r>
              <a:rPr lang="en-US" sz="3379" dirty="0">
                <a:solidFill>
                  <a:srgbClr val="373737"/>
                </a:solidFill>
                <a:latin typeface="Muli Regular Bold"/>
              </a:rPr>
              <a:t> </a:t>
            </a:r>
            <a:r>
              <a:rPr lang="en-US" sz="3379" dirty="0" err="1">
                <a:solidFill>
                  <a:srgbClr val="373737"/>
                </a:solidFill>
                <a:latin typeface="Muli Regular Bold"/>
              </a:rPr>
              <a:t>đặc</a:t>
            </a:r>
            <a:r>
              <a:rPr lang="en-US" sz="3379" dirty="0">
                <a:solidFill>
                  <a:srgbClr val="373737"/>
                </a:solidFill>
                <a:latin typeface="Muli Regular Bold"/>
              </a:rPr>
              <a:t> </a:t>
            </a:r>
            <a:r>
              <a:rPr lang="en-US" sz="3379" dirty="0" err="1">
                <a:solidFill>
                  <a:srgbClr val="373737"/>
                </a:solidFill>
                <a:latin typeface="Muli Regular Bold"/>
              </a:rPr>
              <a:t>điểm</a:t>
            </a:r>
            <a:r>
              <a:rPr lang="en-US" sz="3379" dirty="0">
                <a:solidFill>
                  <a:srgbClr val="373737"/>
                </a:solidFill>
                <a:latin typeface="Muli Regular Bold"/>
              </a:rPr>
              <a:t> </a:t>
            </a:r>
            <a:r>
              <a:rPr lang="en-US" sz="3379" dirty="0" err="1">
                <a:solidFill>
                  <a:srgbClr val="373737"/>
                </a:solidFill>
                <a:latin typeface="Muli Regular Bold"/>
              </a:rPr>
              <a:t>chính</a:t>
            </a:r>
            <a:endParaRPr lang="en-US" sz="3379" dirty="0">
              <a:solidFill>
                <a:srgbClr val="373737"/>
              </a:solidFill>
              <a:latin typeface="Muli Regular Bold"/>
            </a:endParaRPr>
          </a:p>
        </p:txBody>
      </p:sp>
      <p:sp>
        <p:nvSpPr>
          <p:cNvPr id="16" name="TextBox 16"/>
          <p:cNvSpPr txBox="1"/>
          <p:nvPr/>
        </p:nvSpPr>
        <p:spPr>
          <a:xfrm>
            <a:off x="286147" y="412432"/>
            <a:ext cx="7481166"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 NỘI DUNG CHI TIẾT</a:t>
            </a:r>
          </a:p>
        </p:txBody>
      </p:sp>
      <p:sp>
        <p:nvSpPr>
          <p:cNvPr id="22" name="Slide Number Placeholder 21">
            <a:extLst>
              <a:ext uri="{FF2B5EF4-FFF2-40B4-BE49-F238E27FC236}">
                <a16:creationId xmlns:a16="http://schemas.microsoft.com/office/drawing/2014/main" id="{6C7EBAED-3903-7F98-5B09-DF28B0ABB6B7}"/>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20623" y="2250435"/>
            <a:ext cx="2991586" cy="7617465"/>
          </a:xfrm>
          <a:prstGeom prst="rect">
            <a:avLst/>
          </a:prstGeom>
        </p:spPr>
      </p:pic>
      <p:pic>
        <p:nvPicPr>
          <p:cNvPr id="3" name="Picture 3"/>
          <p:cNvPicPr>
            <a:picLocks noChangeAspect="1"/>
          </p:cNvPicPr>
          <p:nvPr/>
        </p:nvPicPr>
        <p:blipFill>
          <a:blip r:embed="rId4"/>
          <a:srcRect/>
          <a:stretch>
            <a:fillRect/>
          </a:stretch>
        </p:blipFill>
        <p:spPr>
          <a:xfrm>
            <a:off x="1028700" y="2836768"/>
            <a:ext cx="13936370" cy="6819926"/>
          </a:xfrm>
          <a:prstGeom prst="rect">
            <a:avLst/>
          </a:prstGeom>
        </p:spPr>
      </p:pic>
      <p:sp>
        <p:nvSpPr>
          <p:cNvPr id="4" name="TextBox 4"/>
          <p:cNvSpPr txBox="1"/>
          <p:nvPr/>
        </p:nvSpPr>
        <p:spPr>
          <a:xfrm>
            <a:off x="1028700" y="1562234"/>
            <a:ext cx="299525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 So sánh </a:t>
            </a:r>
          </a:p>
        </p:txBody>
      </p:sp>
      <p:sp>
        <p:nvSpPr>
          <p:cNvPr id="5" name="TextBox 5"/>
          <p:cNvSpPr txBox="1"/>
          <p:nvPr/>
        </p:nvSpPr>
        <p:spPr>
          <a:xfrm>
            <a:off x="0" y="114434"/>
            <a:ext cx="5578766" cy="1190625"/>
          </a:xfrm>
          <a:prstGeom prst="rect">
            <a:avLst/>
          </a:prstGeom>
        </p:spPr>
        <p:txBody>
          <a:bodyPr lIns="0" tIns="0" rIns="0" bIns="0" rtlCol="0" anchor="t">
            <a:spAutoFit/>
          </a:bodyPr>
          <a:lstStyle/>
          <a:p>
            <a:pPr marL="0" lvl="0" indent="0" algn="l">
              <a:lnSpc>
                <a:spcPts val="9479"/>
              </a:lnSpc>
              <a:spcBef>
                <a:spcPct val="0"/>
              </a:spcBef>
            </a:pPr>
            <a:r>
              <a:rPr lang="en-US" sz="7899" spc="-236">
                <a:solidFill>
                  <a:srgbClr val="373737"/>
                </a:solidFill>
                <a:latin typeface="Faustina SemiBold"/>
              </a:rPr>
              <a:t> TỔNG QUAN</a:t>
            </a:r>
          </a:p>
        </p:txBody>
      </p:sp>
      <p:sp>
        <p:nvSpPr>
          <p:cNvPr id="11" name="Slide Number Placeholder 10">
            <a:extLst>
              <a:ext uri="{FF2B5EF4-FFF2-40B4-BE49-F238E27FC236}">
                <a16:creationId xmlns:a16="http://schemas.microsoft.com/office/drawing/2014/main" id="{2EBC613A-3878-DDDD-E2F8-A3432DCB47E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627518">
            <a:off x="-1050179" y="981258"/>
            <a:ext cx="14341613" cy="1142113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2392" y="6034714"/>
            <a:ext cx="1734555" cy="4416691"/>
          </a:xfrm>
          <a:prstGeom prst="rect">
            <a:avLst/>
          </a:prstGeom>
        </p:spPr>
      </p:pic>
      <p:sp>
        <p:nvSpPr>
          <p:cNvPr id="4" name="TextBox 4"/>
          <p:cNvSpPr txBox="1"/>
          <p:nvPr/>
        </p:nvSpPr>
        <p:spPr>
          <a:xfrm rot="-51093">
            <a:off x="1372929" y="1597425"/>
            <a:ext cx="9563143"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 Ý tưởng của thuật toán FL</a:t>
            </a:r>
          </a:p>
        </p:txBody>
      </p:sp>
      <p:grpSp>
        <p:nvGrpSpPr>
          <p:cNvPr id="5" name="Group 5"/>
          <p:cNvGrpSpPr/>
          <p:nvPr/>
        </p:nvGrpSpPr>
        <p:grpSpPr>
          <a:xfrm rot="158100">
            <a:off x="2058499" y="3199061"/>
            <a:ext cx="590194" cy="551903"/>
            <a:chOff x="0" y="0"/>
            <a:chExt cx="786925" cy="735870"/>
          </a:xfrm>
        </p:grpSpPr>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572481">
              <a:off x="21945" y="23817"/>
              <a:ext cx="743036" cy="688237"/>
            </a:xfrm>
            <a:prstGeom prst="rect">
              <a:avLst/>
            </a:prstGeom>
          </p:spPr>
        </p:pic>
        <p:sp>
          <p:nvSpPr>
            <p:cNvPr id="7" name="TextBox 7"/>
            <p:cNvSpPr txBox="1"/>
            <p:nvPr/>
          </p:nvSpPr>
          <p:spPr>
            <a:xfrm rot="-227518">
              <a:off x="271756" y="32545"/>
              <a:ext cx="265502" cy="569172"/>
            </a:xfrm>
            <a:prstGeom prst="rect">
              <a:avLst/>
            </a:prstGeom>
          </p:spPr>
          <p:txBody>
            <a:bodyPr lIns="0" tIns="0" rIns="0" bIns="0" rtlCol="0" anchor="t">
              <a:spAutoFit/>
            </a:bodyPr>
            <a:lstStyle/>
            <a:p>
              <a:pPr algn="ctr">
                <a:lnSpc>
                  <a:spcPts val="3640"/>
                </a:lnSpc>
                <a:spcBef>
                  <a:spcPct val="0"/>
                </a:spcBef>
              </a:pPr>
              <a:r>
                <a:rPr lang="en-US" sz="2600" spc="-364">
                  <a:solidFill>
                    <a:srgbClr val="FFFFFF"/>
                  </a:solidFill>
                  <a:latin typeface="Faustina SemiBold Bold"/>
                </a:rPr>
                <a:t>1.</a:t>
              </a:r>
            </a:p>
          </p:txBody>
        </p:sp>
      </p:grpSp>
      <p:grpSp>
        <p:nvGrpSpPr>
          <p:cNvPr id="8" name="Group 8"/>
          <p:cNvGrpSpPr/>
          <p:nvPr/>
        </p:nvGrpSpPr>
        <p:grpSpPr>
          <a:xfrm rot="158100">
            <a:off x="2024887" y="3926618"/>
            <a:ext cx="626427" cy="558318"/>
            <a:chOff x="0" y="0"/>
            <a:chExt cx="835236" cy="744424"/>
          </a:xfrm>
        </p:grpSpPr>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5339"/>
            <a:stretch>
              <a:fillRect/>
            </a:stretch>
          </p:blipFill>
          <p:spPr>
            <a:xfrm rot="-227518">
              <a:off x="22070" y="25400"/>
              <a:ext cx="791096" cy="693625"/>
            </a:xfrm>
            <a:prstGeom prst="rect">
              <a:avLst/>
            </a:prstGeom>
          </p:spPr>
        </p:pic>
        <p:sp>
          <p:nvSpPr>
            <p:cNvPr id="10" name="TextBox 10"/>
            <p:cNvSpPr txBox="1"/>
            <p:nvPr/>
          </p:nvSpPr>
          <p:spPr>
            <a:xfrm rot="-227518">
              <a:off x="274164" y="65611"/>
              <a:ext cx="285019" cy="569172"/>
            </a:xfrm>
            <a:prstGeom prst="rect">
              <a:avLst/>
            </a:prstGeom>
          </p:spPr>
          <p:txBody>
            <a:bodyPr lIns="0" tIns="0" rIns="0" bIns="0" rtlCol="0" anchor="t">
              <a:spAutoFit/>
            </a:bodyPr>
            <a:lstStyle/>
            <a:p>
              <a:pPr algn="ctr">
                <a:lnSpc>
                  <a:spcPts val="3640"/>
                </a:lnSpc>
                <a:spcBef>
                  <a:spcPct val="0"/>
                </a:spcBef>
              </a:pPr>
              <a:r>
                <a:rPr lang="en-US" sz="2600" spc="-364">
                  <a:solidFill>
                    <a:srgbClr val="FFFFFF"/>
                  </a:solidFill>
                  <a:latin typeface="Faustina SemiBold Bold"/>
                </a:rPr>
                <a:t>2.</a:t>
              </a:r>
            </a:p>
          </p:txBody>
        </p:sp>
      </p:grpSp>
      <p:grpSp>
        <p:nvGrpSpPr>
          <p:cNvPr id="11" name="Group 11"/>
          <p:cNvGrpSpPr/>
          <p:nvPr/>
        </p:nvGrpSpPr>
        <p:grpSpPr>
          <a:xfrm rot="158100">
            <a:off x="1993065" y="6540824"/>
            <a:ext cx="537543" cy="577528"/>
            <a:chOff x="0" y="0"/>
            <a:chExt cx="716724" cy="770037"/>
          </a:xfrm>
        </p:grpSpPr>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512549">
              <a:off x="-15521" y="38709"/>
              <a:ext cx="747766" cy="692618"/>
            </a:xfrm>
            <a:prstGeom prst="rect">
              <a:avLst/>
            </a:prstGeom>
          </p:spPr>
        </p:pic>
        <p:sp>
          <p:nvSpPr>
            <p:cNvPr id="13" name="TextBox 13"/>
            <p:cNvSpPr txBox="1"/>
            <p:nvPr/>
          </p:nvSpPr>
          <p:spPr>
            <a:xfrm rot="-227518">
              <a:off x="231910" y="81156"/>
              <a:ext cx="316177" cy="569172"/>
            </a:xfrm>
            <a:prstGeom prst="rect">
              <a:avLst/>
            </a:prstGeom>
          </p:spPr>
          <p:txBody>
            <a:bodyPr lIns="0" tIns="0" rIns="0" bIns="0" rtlCol="0" anchor="t">
              <a:spAutoFit/>
            </a:bodyPr>
            <a:lstStyle/>
            <a:p>
              <a:pPr algn="ctr">
                <a:lnSpc>
                  <a:spcPts val="3639"/>
                </a:lnSpc>
                <a:spcBef>
                  <a:spcPct val="0"/>
                </a:spcBef>
              </a:pPr>
              <a:r>
                <a:rPr lang="en-US" sz="2599" spc="-363">
                  <a:solidFill>
                    <a:srgbClr val="FFFFFF"/>
                  </a:solidFill>
                  <a:latin typeface="Faustina SemiBold Bold"/>
                </a:rPr>
                <a:t>3.</a:t>
              </a:r>
            </a:p>
          </p:txBody>
        </p:sp>
      </p:grpSp>
      <p:grpSp>
        <p:nvGrpSpPr>
          <p:cNvPr id="14" name="Group 14"/>
          <p:cNvGrpSpPr/>
          <p:nvPr/>
        </p:nvGrpSpPr>
        <p:grpSpPr>
          <a:xfrm rot="158100">
            <a:off x="1915479" y="8231066"/>
            <a:ext cx="609961" cy="570387"/>
            <a:chOff x="0" y="0"/>
            <a:chExt cx="813281" cy="760516"/>
          </a:xfrm>
        </p:grpSpPr>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572481">
              <a:off x="22680" y="24614"/>
              <a:ext cx="767922" cy="711287"/>
            </a:xfrm>
            <a:prstGeom prst="rect">
              <a:avLst/>
            </a:prstGeom>
          </p:spPr>
        </p:pic>
        <p:sp>
          <p:nvSpPr>
            <p:cNvPr id="16" name="TextBox 16"/>
            <p:cNvSpPr txBox="1"/>
            <p:nvPr/>
          </p:nvSpPr>
          <p:spPr>
            <a:xfrm rot="-227518">
              <a:off x="292046" y="68264"/>
              <a:ext cx="276040" cy="569172"/>
            </a:xfrm>
            <a:prstGeom prst="rect">
              <a:avLst/>
            </a:prstGeom>
          </p:spPr>
          <p:txBody>
            <a:bodyPr lIns="0" tIns="0" rIns="0" bIns="0" rtlCol="0" anchor="t">
              <a:spAutoFit/>
            </a:bodyPr>
            <a:lstStyle/>
            <a:p>
              <a:pPr algn="ctr">
                <a:lnSpc>
                  <a:spcPts val="3640"/>
                </a:lnSpc>
                <a:spcBef>
                  <a:spcPct val="0"/>
                </a:spcBef>
              </a:pPr>
              <a:r>
                <a:rPr lang="en-US" sz="2600" spc="-364">
                  <a:solidFill>
                    <a:srgbClr val="FFFFFF"/>
                  </a:solidFill>
                  <a:latin typeface="Faustina SemiBold Bold"/>
                </a:rPr>
                <a:t>4</a:t>
              </a:r>
            </a:p>
          </p:txBody>
        </p:sp>
      </p:grpSp>
      <p:sp>
        <p:nvSpPr>
          <p:cNvPr id="17" name="TextBox 17"/>
          <p:cNvSpPr txBox="1"/>
          <p:nvPr/>
        </p:nvSpPr>
        <p:spPr>
          <a:xfrm rot="-69417">
            <a:off x="2763685" y="2717866"/>
            <a:ext cx="8841871" cy="6832919"/>
          </a:xfrm>
          <a:prstGeom prst="rect">
            <a:avLst/>
          </a:prstGeom>
        </p:spPr>
        <p:txBody>
          <a:bodyPr lIns="0" tIns="0" rIns="0" bIns="0" rtlCol="0" anchor="t">
            <a:spAutoFit/>
          </a:bodyPr>
          <a:lstStyle/>
          <a:p>
            <a:pPr>
              <a:lnSpc>
                <a:spcPts val="6842"/>
              </a:lnSpc>
            </a:pPr>
            <a:r>
              <a:rPr lang="en-US" sz="2974">
                <a:solidFill>
                  <a:srgbClr val="373737"/>
                </a:solidFill>
                <a:latin typeface="Muli Regular"/>
              </a:rPr>
              <a:t>Đào tạo một mô hình tại nơi có dữ liệu.</a:t>
            </a:r>
          </a:p>
          <a:p>
            <a:pPr>
              <a:lnSpc>
                <a:spcPts val="6842"/>
              </a:lnSpc>
            </a:pPr>
            <a:r>
              <a:rPr lang="en-US" sz="2974">
                <a:solidFill>
                  <a:srgbClr val="373737"/>
                </a:solidFill>
                <a:latin typeface="Muli Regular"/>
              </a:rPr>
              <a:t>Để các máy khách (client) truyền các mô hình tương ứng của chúng để đạt được sự đồng thuận cho một mô hình toàn cục.</a:t>
            </a:r>
          </a:p>
          <a:p>
            <a:pPr>
              <a:lnSpc>
                <a:spcPts val="6842"/>
              </a:lnSpc>
            </a:pPr>
            <a:r>
              <a:rPr lang="en-US" sz="2974">
                <a:solidFill>
                  <a:srgbClr val="373737"/>
                </a:solidFill>
                <a:latin typeface="Muli Regular"/>
              </a:rPr>
              <a:t>Đảm bảo quyền riêng tư và bảo mật dữ liệu của người dùng</a:t>
            </a:r>
          </a:p>
          <a:p>
            <a:pPr>
              <a:lnSpc>
                <a:spcPts val="6842"/>
              </a:lnSpc>
            </a:pPr>
            <a:r>
              <a:rPr lang="en-US" sz="2974">
                <a:solidFill>
                  <a:srgbClr val="373737"/>
                </a:solidFill>
                <a:latin typeface="Muli Regular"/>
              </a:rPr>
              <a:t>Mô hình toàn cục được xây dựng như thể các nguồn dữ liệu được kết hợp.</a:t>
            </a:r>
          </a:p>
        </p:txBody>
      </p:sp>
      <p:pic>
        <p:nvPicPr>
          <p:cNvPr id="18" name="Picture 18"/>
          <p:cNvPicPr>
            <a:picLocks noChangeAspect="1"/>
          </p:cNvPicPr>
          <p:nvPr/>
        </p:nvPicPr>
        <p:blipFill>
          <a:blip r:embed="rId8"/>
          <a:srcRect/>
          <a:stretch>
            <a:fillRect/>
          </a:stretch>
        </p:blipFill>
        <p:spPr>
          <a:xfrm>
            <a:off x="11452079" y="3475012"/>
            <a:ext cx="6624543" cy="4877978"/>
          </a:xfrm>
          <a:prstGeom prst="rect">
            <a:avLst/>
          </a:prstGeom>
        </p:spPr>
      </p:pic>
      <p:sp>
        <p:nvSpPr>
          <p:cNvPr id="24" name="Slide Number Placeholder 23">
            <a:extLst>
              <a:ext uri="{FF2B5EF4-FFF2-40B4-BE49-F238E27FC236}">
                <a16:creationId xmlns:a16="http://schemas.microsoft.com/office/drawing/2014/main" id="{BA9A870C-4B49-8CC1-79B2-320CFC09036A}"/>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sp>
        <p:nvSpPr>
          <p:cNvPr id="2" name="TextBox 2"/>
          <p:cNvSpPr txBox="1"/>
          <p:nvPr/>
        </p:nvSpPr>
        <p:spPr>
          <a:xfrm>
            <a:off x="1682095" y="1597589"/>
            <a:ext cx="4709768"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Định nghĩa</a:t>
            </a:r>
          </a:p>
        </p:txBody>
      </p:sp>
      <p:sp>
        <p:nvSpPr>
          <p:cNvPr id="3" name="TextBox 3"/>
          <p:cNvSpPr txBox="1"/>
          <p:nvPr/>
        </p:nvSpPr>
        <p:spPr>
          <a:xfrm>
            <a:off x="3055789" y="3086100"/>
            <a:ext cx="13874701" cy="6172200"/>
          </a:xfrm>
          <a:prstGeom prst="rect">
            <a:avLst/>
          </a:prstGeom>
        </p:spPr>
        <p:txBody>
          <a:bodyPr lIns="0" tIns="0" rIns="0" bIns="0" rtlCol="0" anchor="t">
            <a:spAutoFit/>
          </a:bodyPr>
          <a:lstStyle/>
          <a:p>
            <a:pPr marL="984305" lvl="1" indent="-492152">
              <a:lnSpc>
                <a:spcPts val="5470"/>
              </a:lnSpc>
              <a:buFont typeface="Arial"/>
              <a:buChar char="•"/>
            </a:pPr>
            <a:r>
              <a:rPr lang="en-US" sz="4559" spc="-136">
                <a:solidFill>
                  <a:srgbClr val="373737"/>
                </a:solidFill>
                <a:latin typeface="Faustina SemiBold"/>
              </a:rPr>
              <a:t>Là một kỹ thuật máy học (ML)</a:t>
            </a:r>
          </a:p>
          <a:p>
            <a:pPr marL="984305" lvl="1" indent="-492152">
              <a:lnSpc>
                <a:spcPts val="5470"/>
              </a:lnSpc>
              <a:buFont typeface="Arial"/>
              <a:buChar char="•"/>
            </a:pPr>
            <a:r>
              <a:rPr lang="en-US" sz="4559" spc="-136">
                <a:solidFill>
                  <a:srgbClr val="373737"/>
                </a:solidFill>
                <a:latin typeface="Faustina SemiBold"/>
              </a:rPr>
              <a:t>Đào tạo một thuật toán trên nhiều thiết bị hoặc máy chủ phi tập trung  đang giữ các tập dữ liệu cục bộ, mà không trao đổi các data đó.</a:t>
            </a:r>
          </a:p>
          <a:p>
            <a:pPr marL="984305" lvl="1" indent="-492152">
              <a:lnSpc>
                <a:spcPts val="5470"/>
              </a:lnSpc>
              <a:buFont typeface="Arial"/>
              <a:buChar char="•"/>
            </a:pPr>
            <a:r>
              <a:rPr lang="en-US" sz="4559" spc="-136">
                <a:solidFill>
                  <a:srgbClr val="373737"/>
                </a:solidFill>
                <a:latin typeface="Faustina SemiBold"/>
              </a:rPr>
              <a:t>Giải quyết các vấn đề về bảo mật, quyền truy cập và truy cập dữ liệu không đồng nhất.</a:t>
            </a:r>
          </a:p>
          <a:p>
            <a:pPr marL="984305" lvl="1" indent="-492152">
              <a:lnSpc>
                <a:spcPts val="5470"/>
              </a:lnSpc>
              <a:buFont typeface="Arial"/>
              <a:buChar char="•"/>
            </a:pPr>
            <a:r>
              <a:rPr lang="en-US" sz="4559" spc="-136">
                <a:solidFill>
                  <a:srgbClr val="373737"/>
                </a:solidFill>
                <a:latin typeface="Faustina SemiBold"/>
              </a:rPr>
              <a:t>Gồm hai quá trình: </a:t>
            </a:r>
          </a:p>
          <a:p>
            <a:pPr marL="1968610" lvl="2" indent="-656203">
              <a:lnSpc>
                <a:spcPts val="5470"/>
              </a:lnSpc>
              <a:buFont typeface="Arial"/>
              <a:buChar char="⚬"/>
            </a:pPr>
            <a:r>
              <a:rPr lang="en-US" sz="4559" spc="-136">
                <a:solidFill>
                  <a:srgbClr val="373737"/>
                </a:solidFill>
                <a:latin typeface="Faustina SemiBold"/>
              </a:rPr>
              <a:t>Đào tạo mô hình </a:t>
            </a:r>
          </a:p>
          <a:p>
            <a:pPr marL="1968610" lvl="2" indent="-656203" algn="l">
              <a:lnSpc>
                <a:spcPts val="5470"/>
              </a:lnSpc>
              <a:buFont typeface="Arial"/>
              <a:buChar char="⚬"/>
            </a:pPr>
            <a:r>
              <a:rPr lang="en-US" sz="4559" spc="-136">
                <a:solidFill>
                  <a:srgbClr val="373737"/>
                </a:solidFill>
                <a:latin typeface="Faustina SemiBold"/>
              </a:rPr>
              <a:t>Suy  luận mô hình.</a:t>
            </a:r>
          </a:p>
        </p:txBody>
      </p:sp>
      <p:sp>
        <p:nvSpPr>
          <p:cNvPr id="9" name="Slide Number Placeholder 8">
            <a:extLst>
              <a:ext uri="{FF2B5EF4-FFF2-40B4-BE49-F238E27FC236}">
                <a16:creationId xmlns:a16="http://schemas.microsoft.com/office/drawing/2014/main" id="{B827E499-5E17-9557-DD96-07AB55989071}"/>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DAC9B"/>
        </a:solidFill>
        <a:effectLst/>
      </p:bgPr>
    </p:bg>
    <p:spTree>
      <p:nvGrpSpPr>
        <p:cNvPr id="1" name=""/>
        <p:cNvGrpSpPr/>
        <p:nvPr/>
      </p:nvGrpSpPr>
      <p:grpSpPr>
        <a:xfrm>
          <a:off x="0" y="0"/>
          <a:ext cx="0" cy="0"/>
          <a:chOff x="0" y="0"/>
          <a:chExt cx="0" cy="0"/>
        </a:xfrm>
      </p:grpSpPr>
      <p:sp>
        <p:nvSpPr>
          <p:cNvPr id="2" name="TextBox 2"/>
          <p:cNvSpPr txBox="1"/>
          <p:nvPr/>
        </p:nvSpPr>
        <p:spPr>
          <a:xfrm rot="-132515">
            <a:off x="623407" y="303504"/>
            <a:ext cx="782545" cy="75471"/>
          </a:xfrm>
          <a:prstGeom prst="rect">
            <a:avLst/>
          </a:prstGeom>
        </p:spPr>
        <p:txBody>
          <a:bodyPr lIns="0" tIns="0" rIns="0" bIns="0" rtlCol="0" anchor="t">
            <a:spAutoFit/>
          </a:bodyPr>
          <a:lstStyle/>
          <a:p>
            <a:pPr marL="0" lvl="0" indent="0" algn="l">
              <a:lnSpc>
                <a:spcPts val="615"/>
              </a:lnSpc>
              <a:spcBef>
                <a:spcPct val="0"/>
              </a:spcBef>
            </a:pPr>
            <a:r>
              <a:rPr lang="en-US" sz="512">
                <a:solidFill>
                  <a:srgbClr val="373737"/>
                </a:solidFill>
                <a:latin typeface="Faustina Regular"/>
              </a:rPr>
              <a:t>New York 4,496 KILOMET</a:t>
            </a:r>
          </a:p>
        </p:txBody>
      </p:sp>
      <p:grpSp>
        <p:nvGrpSpPr>
          <p:cNvPr id="3" name="Group 3"/>
          <p:cNvGrpSpPr/>
          <p:nvPr/>
        </p:nvGrpSpPr>
        <p:grpSpPr>
          <a:xfrm>
            <a:off x="0" y="0"/>
            <a:ext cx="7722870" cy="10287000"/>
            <a:chOff x="0" y="0"/>
            <a:chExt cx="2817324" cy="3752725"/>
          </a:xfrm>
        </p:grpSpPr>
        <p:sp>
          <p:nvSpPr>
            <p:cNvPr id="4" name="Freeform 4"/>
            <p:cNvSpPr/>
            <p:nvPr/>
          </p:nvSpPr>
          <p:spPr>
            <a:xfrm>
              <a:off x="0" y="0"/>
              <a:ext cx="2817324" cy="3752726"/>
            </a:xfrm>
            <a:custGeom>
              <a:avLst/>
              <a:gdLst/>
              <a:ahLst/>
              <a:cxnLst/>
              <a:rect l="l" t="t" r="r" b="b"/>
              <a:pathLst>
                <a:path w="2817324" h="3752726">
                  <a:moveTo>
                    <a:pt x="0" y="0"/>
                  </a:moveTo>
                  <a:lnTo>
                    <a:pt x="2817324" y="0"/>
                  </a:lnTo>
                  <a:lnTo>
                    <a:pt x="2817324" y="3752726"/>
                  </a:lnTo>
                  <a:lnTo>
                    <a:pt x="0" y="3752726"/>
                  </a:lnTo>
                  <a:close/>
                </a:path>
              </a:pathLst>
            </a:custGeom>
            <a:solidFill>
              <a:srgbClr val="72BABD"/>
            </a:solidFill>
          </p:spPr>
        </p:sp>
      </p:grpSp>
      <p:grpSp>
        <p:nvGrpSpPr>
          <p:cNvPr id="5" name="Group 5"/>
          <p:cNvGrpSpPr>
            <a:grpSpLocks noChangeAspect="1"/>
          </p:cNvGrpSpPr>
          <p:nvPr/>
        </p:nvGrpSpPr>
        <p:grpSpPr>
          <a:xfrm>
            <a:off x="7399655" y="1766855"/>
            <a:ext cx="646430" cy="646430"/>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7" name="Group 7"/>
          <p:cNvGrpSpPr>
            <a:grpSpLocks noChangeAspect="1"/>
          </p:cNvGrpSpPr>
          <p:nvPr/>
        </p:nvGrpSpPr>
        <p:grpSpPr>
          <a:xfrm>
            <a:off x="7399655" y="4776755"/>
            <a:ext cx="646430" cy="646430"/>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9" name="Group 9"/>
          <p:cNvGrpSpPr>
            <a:grpSpLocks noChangeAspect="1"/>
          </p:cNvGrpSpPr>
          <p:nvPr/>
        </p:nvGrpSpPr>
        <p:grpSpPr>
          <a:xfrm>
            <a:off x="7399655" y="7786655"/>
            <a:ext cx="646430" cy="646430"/>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nvGrpSpPr>
          <p:cNvPr id="11" name="Group 11"/>
          <p:cNvGrpSpPr/>
          <p:nvPr/>
        </p:nvGrpSpPr>
        <p:grpSpPr>
          <a:xfrm rot="-5400000">
            <a:off x="11536562" y="-2081007"/>
            <a:ext cx="2693429" cy="8342153"/>
            <a:chOff x="0" y="0"/>
            <a:chExt cx="4334659" cy="13425410"/>
          </a:xfrm>
        </p:grpSpPr>
        <p:sp>
          <p:nvSpPr>
            <p:cNvPr id="12" name="Freeform 12"/>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grpSp>
        <p:nvGrpSpPr>
          <p:cNvPr id="13" name="Group 13"/>
          <p:cNvGrpSpPr/>
          <p:nvPr/>
        </p:nvGrpSpPr>
        <p:grpSpPr>
          <a:xfrm rot="-5400000">
            <a:off x="11387600" y="928893"/>
            <a:ext cx="2693429" cy="8342153"/>
            <a:chOff x="0" y="0"/>
            <a:chExt cx="4334659" cy="13425410"/>
          </a:xfrm>
        </p:grpSpPr>
        <p:sp>
          <p:nvSpPr>
            <p:cNvPr id="14" name="Freeform 14"/>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grpSp>
        <p:nvGrpSpPr>
          <p:cNvPr id="15" name="Group 15"/>
          <p:cNvGrpSpPr/>
          <p:nvPr/>
        </p:nvGrpSpPr>
        <p:grpSpPr>
          <a:xfrm rot="-5400000">
            <a:off x="11536562" y="3938793"/>
            <a:ext cx="2693429" cy="8342153"/>
            <a:chOff x="0" y="0"/>
            <a:chExt cx="4334659" cy="13425410"/>
          </a:xfrm>
        </p:grpSpPr>
        <p:sp>
          <p:nvSpPr>
            <p:cNvPr id="16" name="Freeform 16"/>
            <p:cNvSpPr/>
            <p:nvPr/>
          </p:nvSpPr>
          <p:spPr>
            <a:xfrm>
              <a:off x="0" y="-4262"/>
              <a:ext cx="4342405" cy="13431897"/>
            </a:xfrm>
            <a:custGeom>
              <a:avLst/>
              <a:gdLst/>
              <a:ahLst/>
              <a:cxnLst/>
              <a:rect l="l" t="t" r="r" b="b"/>
              <a:pathLst>
                <a:path w="4342405" h="13431897">
                  <a:moveTo>
                    <a:pt x="3403505" y="13420708"/>
                  </a:moveTo>
                  <a:cubicBezTo>
                    <a:pt x="3403505" y="13420708"/>
                    <a:pt x="2983752" y="13431897"/>
                    <a:pt x="2521168" y="13429275"/>
                  </a:cubicBezTo>
                  <a:cubicBezTo>
                    <a:pt x="1827037" y="13427112"/>
                    <a:pt x="1057073" y="13419288"/>
                    <a:pt x="1057073" y="13419288"/>
                  </a:cubicBezTo>
                  <a:cubicBezTo>
                    <a:pt x="812931" y="13410453"/>
                    <a:pt x="565145" y="13393473"/>
                    <a:pt x="398404" y="13335295"/>
                  </a:cubicBezTo>
                  <a:cubicBezTo>
                    <a:pt x="120505" y="13238333"/>
                    <a:pt x="0" y="13060805"/>
                    <a:pt x="0" y="4083446"/>
                  </a:cubicBezTo>
                  <a:lnTo>
                    <a:pt x="0" y="4083343"/>
                  </a:lnTo>
                  <a:cubicBezTo>
                    <a:pt x="8536" y="440430"/>
                    <a:pt x="34263" y="311302"/>
                    <a:pt x="140291" y="225758"/>
                  </a:cubicBezTo>
                  <a:cubicBezTo>
                    <a:pt x="342602" y="62530"/>
                    <a:pt x="736658" y="7673"/>
                    <a:pt x="1155311" y="7673"/>
                  </a:cubicBezTo>
                  <a:cubicBezTo>
                    <a:pt x="1155311" y="7673"/>
                    <a:pt x="1551711" y="15681"/>
                    <a:pt x="2286415" y="7673"/>
                  </a:cubicBezTo>
                  <a:cubicBezTo>
                    <a:pt x="2764826" y="0"/>
                    <a:pt x="3228753" y="7673"/>
                    <a:pt x="3228753" y="7673"/>
                  </a:cubicBezTo>
                  <a:cubicBezTo>
                    <a:pt x="3597061" y="15152"/>
                    <a:pt x="3960373" y="84484"/>
                    <a:pt x="4158114" y="207066"/>
                  </a:cubicBezTo>
                  <a:cubicBezTo>
                    <a:pt x="4309131" y="300683"/>
                    <a:pt x="4342405" y="425358"/>
                    <a:pt x="4333265" y="4083446"/>
                  </a:cubicBezTo>
                  <a:lnTo>
                    <a:pt x="4333265" y="4083548"/>
                  </a:lnTo>
                  <a:cubicBezTo>
                    <a:pt x="4333265" y="13178769"/>
                    <a:pt x="4050268" y="13392868"/>
                    <a:pt x="3403505" y="13420708"/>
                  </a:cubicBezTo>
                  <a:close/>
                </a:path>
              </a:pathLst>
            </a:custGeom>
            <a:solidFill>
              <a:srgbClr val="B5DDD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7400" y="7786655"/>
            <a:ext cx="1955515" cy="1955515"/>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05294" y="1383928"/>
            <a:ext cx="1441106" cy="1412284"/>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3478" y="299769"/>
            <a:ext cx="2073186" cy="2597386"/>
          </a:xfrm>
          <a:prstGeom prst="rect">
            <a:avLst/>
          </a:prstGeom>
        </p:spPr>
      </p:pic>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40386" y="6446684"/>
            <a:ext cx="4129818" cy="4114800"/>
          </a:xfrm>
          <a:prstGeom prst="rect">
            <a:avLst/>
          </a:prstGeom>
        </p:spPr>
      </p:pic>
      <p:sp>
        <p:nvSpPr>
          <p:cNvPr id="21" name="TextBox 21"/>
          <p:cNvSpPr txBox="1"/>
          <p:nvPr/>
        </p:nvSpPr>
        <p:spPr>
          <a:xfrm>
            <a:off x="9593988" y="1331862"/>
            <a:ext cx="5713616" cy="1430690"/>
          </a:xfrm>
          <a:prstGeom prst="rect">
            <a:avLst/>
          </a:prstGeom>
        </p:spPr>
        <p:txBody>
          <a:bodyPr lIns="0" tIns="0" rIns="0" bIns="0" rtlCol="0" anchor="t">
            <a:spAutoFit/>
          </a:bodyPr>
          <a:lstStyle/>
          <a:p>
            <a:pPr algn="ctr">
              <a:lnSpc>
                <a:spcPts val="5734"/>
              </a:lnSpc>
            </a:pPr>
            <a:r>
              <a:rPr lang="en-US" sz="4096">
                <a:solidFill>
                  <a:srgbClr val="000000"/>
                </a:solidFill>
                <a:latin typeface="Lato Bold Italics"/>
              </a:rPr>
              <a:t>Horizontal federated learning (HFL) </a:t>
            </a:r>
          </a:p>
        </p:txBody>
      </p:sp>
      <p:sp>
        <p:nvSpPr>
          <p:cNvPr id="22" name="TextBox 22"/>
          <p:cNvSpPr txBox="1"/>
          <p:nvPr/>
        </p:nvSpPr>
        <p:spPr>
          <a:xfrm>
            <a:off x="9708574" y="4342415"/>
            <a:ext cx="6051481" cy="1429385"/>
          </a:xfrm>
          <a:prstGeom prst="rect">
            <a:avLst/>
          </a:prstGeom>
        </p:spPr>
        <p:txBody>
          <a:bodyPr lIns="0" tIns="0" rIns="0" bIns="0" rtlCol="0" anchor="t">
            <a:spAutoFit/>
          </a:bodyPr>
          <a:lstStyle/>
          <a:p>
            <a:pPr algn="ctr">
              <a:lnSpc>
                <a:spcPts val="5740"/>
              </a:lnSpc>
            </a:pPr>
            <a:r>
              <a:rPr lang="en-US" sz="4100">
                <a:solidFill>
                  <a:srgbClr val="000000"/>
                </a:solidFill>
                <a:latin typeface="Lato Bold Italics"/>
              </a:rPr>
              <a:t>Vertical federated learning (VFL)</a:t>
            </a:r>
          </a:p>
        </p:txBody>
      </p:sp>
      <p:sp>
        <p:nvSpPr>
          <p:cNvPr id="23" name="TextBox 23"/>
          <p:cNvSpPr txBox="1"/>
          <p:nvPr/>
        </p:nvSpPr>
        <p:spPr>
          <a:xfrm>
            <a:off x="1014679" y="4484780"/>
            <a:ext cx="5304719" cy="1106554"/>
          </a:xfrm>
          <a:prstGeom prst="rect">
            <a:avLst/>
          </a:prstGeom>
        </p:spPr>
        <p:txBody>
          <a:bodyPr lIns="0" tIns="0" rIns="0" bIns="0" rtlCol="0" anchor="t">
            <a:spAutoFit/>
          </a:bodyPr>
          <a:lstStyle/>
          <a:p>
            <a:pPr algn="ctr">
              <a:lnSpc>
                <a:spcPts val="9083"/>
              </a:lnSpc>
            </a:pPr>
            <a:r>
              <a:rPr lang="en-US" sz="6488">
                <a:solidFill>
                  <a:srgbClr val="000000"/>
                </a:solidFill>
                <a:latin typeface="Lato Bold Italics"/>
              </a:rPr>
              <a:t>Phân Loại</a:t>
            </a:r>
          </a:p>
        </p:txBody>
      </p:sp>
      <p:sp>
        <p:nvSpPr>
          <p:cNvPr id="24" name="TextBox 24"/>
          <p:cNvSpPr txBox="1"/>
          <p:nvPr/>
        </p:nvSpPr>
        <p:spPr>
          <a:xfrm>
            <a:off x="9708574" y="7073394"/>
            <a:ext cx="5713616" cy="1430690"/>
          </a:xfrm>
          <a:prstGeom prst="rect">
            <a:avLst/>
          </a:prstGeom>
        </p:spPr>
        <p:txBody>
          <a:bodyPr lIns="0" tIns="0" rIns="0" bIns="0" rtlCol="0" anchor="t">
            <a:spAutoFit/>
          </a:bodyPr>
          <a:lstStyle/>
          <a:p>
            <a:pPr algn="ctr">
              <a:lnSpc>
                <a:spcPts val="5734"/>
              </a:lnSpc>
            </a:pPr>
            <a:r>
              <a:rPr lang="en-US" sz="4096">
                <a:solidFill>
                  <a:srgbClr val="000000"/>
                </a:solidFill>
                <a:latin typeface="Lato Bold Italics"/>
              </a:rPr>
              <a:t>Federated transfer learning (FTL) </a:t>
            </a:r>
          </a:p>
        </p:txBody>
      </p:sp>
      <p:sp>
        <p:nvSpPr>
          <p:cNvPr id="30" name="Slide Number Placeholder 29">
            <a:extLst>
              <a:ext uri="{FF2B5EF4-FFF2-40B4-BE49-F238E27FC236}">
                <a16:creationId xmlns:a16="http://schemas.microsoft.com/office/drawing/2014/main" id="{8D5A63D9-10A6-E13B-67F6-F3798B5678B1}"/>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E1E8"/>
        </a:solidFill>
        <a:effectLst/>
      </p:bgPr>
    </p:bg>
    <p:spTree>
      <p:nvGrpSpPr>
        <p:cNvPr id="1" name=""/>
        <p:cNvGrpSpPr/>
        <p:nvPr/>
      </p:nvGrpSpPr>
      <p:grpSpPr>
        <a:xfrm>
          <a:off x="0" y="0"/>
          <a:ext cx="0" cy="0"/>
          <a:chOff x="0" y="0"/>
          <a:chExt cx="0" cy="0"/>
        </a:xfrm>
      </p:grpSpPr>
      <p:sp>
        <p:nvSpPr>
          <p:cNvPr id="2" name="TextBox 2"/>
          <p:cNvSpPr txBox="1"/>
          <p:nvPr/>
        </p:nvSpPr>
        <p:spPr>
          <a:xfrm>
            <a:off x="1290697" y="2298696"/>
            <a:ext cx="13874701" cy="1371600"/>
          </a:xfrm>
          <a:prstGeom prst="rect">
            <a:avLst/>
          </a:prstGeom>
        </p:spPr>
        <p:txBody>
          <a:bodyPr lIns="0" tIns="0" rIns="0" bIns="0" rtlCol="0" anchor="t">
            <a:spAutoFit/>
          </a:bodyPr>
          <a:lstStyle/>
          <a:p>
            <a:pPr marL="984305" lvl="1" indent="-492152" algn="l">
              <a:lnSpc>
                <a:spcPts val="5470"/>
              </a:lnSpc>
              <a:buFont typeface="Arial"/>
              <a:buChar char="•"/>
            </a:pPr>
            <a:r>
              <a:rPr lang="en-US" sz="4559" spc="-136">
                <a:solidFill>
                  <a:srgbClr val="373737"/>
                </a:solidFill>
                <a:latin typeface="Faustina SemiBold"/>
              </a:rPr>
              <a:t>Những người tham gia học tập liên kết sẽ chia sẻ các thuộc tính (feature) dữ liệu chồng chéo</a:t>
            </a:r>
          </a:p>
        </p:txBody>
      </p:sp>
      <p:pic>
        <p:nvPicPr>
          <p:cNvPr id="3" name="Picture 3"/>
          <p:cNvPicPr>
            <a:picLocks noChangeAspect="1"/>
          </p:cNvPicPr>
          <p:nvPr/>
        </p:nvPicPr>
        <p:blipFill>
          <a:blip r:embed="rId2"/>
          <a:srcRect r="1545"/>
          <a:stretch>
            <a:fillRect/>
          </a:stretch>
        </p:blipFill>
        <p:spPr>
          <a:xfrm>
            <a:off x="3118282" y="4045091"/>
            <a:ext cx="11496875" cy="5408475"/>
          </a:xfrm>
          <a:prstGeom prst="rect">
            <a:avLst/>
          </a:prstGeom>
        </p:spPr>
      </p:pic>
      <p:sp>
        <p:nvSpPr>
          <p:cNvPr id="4" name="TextBox 4"/>
          <p:cNvSpPr txBox="1"/>
          <p:nvPr/>
        </p:nvSpPr>
        <p:spPr>
          <a:xfrm>
            <a:off x="300621" y="287072"/>
            <a:ext cx="8843379" cy="1016183"/>
          </a:xfrm>
          <a:prstGeom prst="rect">
            <a:avLst/>
          </a:prstGeom>
        </p:spPr>
        <p:txBody>
          <a:bodyPr lIns="0" tIns="0" rIns="0" bIns="0" rtlCol="0" anchor="t">
            <a:spAutoFit/>
          </a:bodyPr>
          <a:lstStyle/>
          <a:p>
            <a:pPr marL="0" lvl="0" indent="0" algn="l">
              <a:lnSpc>
                <a:spcPts val="8051"/>
              </a:lnSpc>
              <a:spcBef>
                <a:spcPct val="0"/>
              </a:spcBef>
            </a:pPr>
            <a:r>
              <a:rPr lang="en-US" sz="6709" spc="-201">
                <a:solidFill>
                  <a:srgbClr val="373737"/>
                </a:solidFill>
                <a:latin typeface="Faustina SemiBold"/>
              </a:rPr>
              <a:t>HFL - Học Liên Kết Ngang</a:t>
            </a:r>
          </a:p>
        </p:txBody>
      </p:sp>
      <p:sp>
        <p:nvSpPr>
          <p:cNvPr id="10" name="Slide Number Placeholder 9">
            <a:extLst>
              <a:ext uri="{FF2B5EF4-FFF2-40B4-BE49-F238E27FC236}">
                <a16:creationId xmlns:a16="http://schemas.microsoft.com/office/drawing/2014/main" id="{B992BD06-4F1B-BDBA-B918-4FF5012E3378}"/>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2481</Words>
  <Application>Microsoft Office PowerPoint</Application>
  <PresentationFormat>Custom</PresentationFormat>
  <Paragraphs>293</Paragraphs>
  <Slides>31</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Calibri</vt:lpstr>
      <vt:lpstr>Muli Bold</vt:lpstr>
      <vt:lpstr>Faustina Regular</vt:lpstr>
      <vt:lpstr>Faustina SemiBold Bold</vt:lpstr>
      <vt:lpstr>Faustina SemiBold</vt:lpstr>
      <vt:lpstr>Arimo</vt:lpstr>
      <vt:lpstr>Lato Bold</vt:lpstr>
      <vt:lpstr>Arial</vt:lpstr>
      <vt:lpstr>Childos Arabic SemiBold</vt:lpstr>
      <vt:lpstr>Lato</vt:lpstr>
      <vt:lpstr>Lato Bold Italics</vt:lpstr>
      <vt:lpstr>Muli Regular</vt:lpstr>
      <vt:lpstr>Muli Regular Bold</vt:lpstr>
      <vt:lpstr>Finger Paint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Triển khai mô hình</dc:title>
  <cp:lastModifiedBy>Đắc Nguyễn</cp:lastModifiedBy>
  <cp:revision>8</cp:revision>
  <dcterms:created xsi:type="dcterms:W3CDTF">2006-08-16T00:00:00Z</dcterms:created>
  <dcterms:modified xsi:type="dcterms:W3CDTF">2023-01-01T09:13:21Z</dcterms:modified>
  <dc:identifier>DAFWHl7Shqo</dc:identifier>
</cp:coreProperties>
</file>